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57" r:id="rId4"/>
    <p:sldId id="286" r:id="rId5"/>
    <p:sldId id="300" r:id="rId6"/>
    <p:sldId id="294" r:id="rId7"/>
    <p:sldId id="275" r:id="rId8"/>
    <p:sldId id="311" r:id="rId9"/>
  </p:sldIdLst>
  <p:sldSz cx="12192000" cy="6858000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dzX/yj//uIjalEj1efAcp5Em//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er Klein Hesselin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F44966-391A-45A3-897E-D644C47E3DE6}" v="2" dt="2026-02-06T07:44:26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063626B6-CFC8-22E8-5C8D-2DE781A1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>
            <a:extLst>
              <a:ext uri="{FF2B5EF4-FFF2-40B4-BE49-F238E27FC236}">
                <a16:creationId xmlns:a16="http://schemas.microsoft.com/office/drawing/2014/main" id="{0A1B0E80-8FFD-FF04-CF9A-2CA6ACF241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0:notes">
            <a:extLst>
              <a:ext uri="{FF2B5EF4-FFF2-40B4-BE49-F238E27FC236}">
                <a16:creationId xmlns:a16="http://schemas.microsoft.com/office/drawing/2014/main" id="{542962AF-CC77-46EA-76FE-7FB90481C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4" name="Google Shape;194;p10:notes">
            <a:extLst>
              <a:ext uri="{FF2B5EF4-FFF2-40B4-BE49-F238E27FC236}">
                <a16:creationId xmlns:a16="http://schemas.microsoft.com/office/drawing/2014/main" id="{FFF43E0D-CBE8-E061-FA13-4B6B89C0CB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59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4" name="Google Shape;64;p2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05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6320D-2061-AA63-EEB9-5A6701228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6672C3-3331-B6BC-499C-0EEAF9F5D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FA741-5E16-EC49-45C8-E2D1AC61B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02329-45E5-A2A6-52A6-DED0EF0F5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B6B1F-6B0D-4ACB-9EEA-1B25330039DE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4613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B6B1F-6B0D-4ACB-9EEA-1B25330039DE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033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04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>
          <a:extLst>
            <a:ext uri="{FF2B5EF4-FFF2-40B4-BE49-F238E27FC236}">
              <a16:creationId xmlns:a16="http://schemas.microsoft.com/office/drawing/2014/main" id="{1CEB5403-47D5-67C1-8E3B-B0FD490D8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>
            <a:extLst>
              <a:ext uri="{FF2B5EF4-FFF2-40B4-BE49-F238E27FC236}">
                <a16:creationId xmlns:a16="http://schemas.microsoft.com/office/drawing/2014/main" id="{30C528B7-95A7-D7AF-6281-D32ED62027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" name="Google Shape;25;p1:notes">
            <a:extLst>
              <a:ext uri="{FF2B5EF4-FFF2-40B4-BE49-F238E27FC236}">
                <a16:creationId xmlns:a16="http://schemas.microsoft.com/office/drawing/2014/main" id="{D39169DC-8963-E258-3869-50E5DC131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252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>
            <a:spLocks noGrp="1"/>
          </p:cNvSpPr>
          <p:nvPr>
            <p:ph type="pic" idx="2"/>
          </p:nvPr>
        </p:nvSpPr>
        <p:spPr>
          <a:xfrm>
            <a:off x="6382438" y="1285568"/>
            <a:ext cx="4287000" cy="42870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NL"/>
          </a:p>
        </p:txBody>
      </p:sp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994900" y="808039"/>
            <a:ext cx="101450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  <a:defRPr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>
            <a:spLocks noGrp="1"/>
          </p:cNvSpPr>
          <p:nvPr>
            <p:ph type="pic" idx="2"/>
          </p:nvPr>
        </p:nvSpPr>
        <p:spPr>
          <a:xfrm>
            <a:off x="9281160" y="518161"/>
            <a:ext cx="2910900" cy="5821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C0FF-CF12-3B4A-D587-48380F6B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A792F-EF53-95C9-5593-450572A82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CA1C-36D3-6D05-844E-B360661C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99CD-5267-4790-B32B-2B6343A3F9B6}" type="datetimeFigureOut">
              <a:rPr lang="en-NL" smtClean="0"/>
              <a:t>06/02/2026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E6961-A500-1500-A204-A8AD33DB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7AE9-9458-F0B4-9A05-F13BF911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7B8D-C1B3-4BC4-8617-8855A79F1A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3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902" y="6216988"/>
            <a:ext cx="415133" cy="42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/>
        </p:nvSpPr>
        <p:spPr>
          <a:xfrm>
            <a:off x="10898323" y="344708"/>
            <a:ext cx="4219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14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" name="Google Shape;1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3616" y="6364224"/>
            <a:ext cx="985723" cy="45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9600" y="41600"/>
            <a:ext cx="1043948" cy="52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6112" y="6208776"/>
            <a:ext cx="444043" cy="4440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tasty.nl/el" TargetMode="Externa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/>
          <p:nvPr/>
        </p:nvSpPr>
        <p:spPr>
          <a:xfrm>
            <a:off x="0" y="0"/>
            <a:ext cx="1227606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3692686" y="1101462"/>
            <a:ext cx="5140418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RE-TASTY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9995" y="5756538"/>
            <a:ext cx="1055855" cy="89750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 txBox="1"/>
          <p:nvPr/>
        </p:nvSpPr>
        <p:spPr>
          <a:xfrm>
            <a:off x="1717789" y="2496638"/>
            <a:ext cx="9144000" cy="131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/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Οι μαθητές ερευνούν, μέσα από την Επιστήμη των Πολιτών, το σχολικό διατροφικό τους περιβάλλον και συνεισφέρουν στην επιστήμη και στις πολιτικές για το θέμα</a:t>
            </a: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eorgia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3104" y="5944438"/>
            <a:ext cx="2782189" cy="64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logo for a healthy school&#10;&#10;AI-generated content may be incorrect.">
            <a:extLst>
              <a:ext uri="{FF2B5EF4-FFF2-40B4-BE49-F238E27FC236}">
                <a16:creationId xmlns:a16="http://schemas.microsoft.com/office/drawing/2014/main" id="{C341D9FD-8F72-5769-8173-9735C90A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68" y="233891"/>
            <a:ext cx="2262747" cy="22627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BDF6D042-952F-9AD5-A3CA-E940B53B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>
            <a:extLst>
              <a:ext uri="{FF2B5EF4-FFF2-40B4-BE49-F238E27FC236}">
                <a16:creationId xmlns:a16="http://schemas.microsoft.com/office/drawing/2014/main" id="{1D2E102C-FA10-0403-9E92-72BAC72638A1}"/>
              </a:ext>
            </a:extLst>
          </p:cNvPr>
          <p:cNvSpPr txBox="1"/>
          <p:nvPr/>
        </p:nvSpPr>
        <p:spPr>
          <a:xfrm>
            <a:off x="2257461" y="700697"/>
            <a:ext cx="76770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Περιεχόμενα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98;p10">
            <a:extLst>
              <a:ext uri="{FF2B5EF4-FFF2-40B4-BE49-F238E27FC236}">
                <a16:creationId xmlns:a16="http://schemas.microsoft.com/office/drawing/2014/main" id="{9C4DD557-18FE-C4BB-6344-2D0B56CC67A8}"/>
              </a:ext>
            </a:extLst>
          </p:cNvPr>
          <p:cNvSpPr txBox="1"/>
          <p:nvPr/>
        </p:nvSpPr>
        <p:spPr>
          <a:xfrm>
            <a:off x="937315" y="1305354"/>
            <a:ext cx="6740479" cy="5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14999"/>
              </a:lnSpc>
              <a:buSzPts val="20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RE-TASTY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συντομία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98;p10">
            <a:extLst>
              <a:ext uri="{FF2B5EF4-FFF2-40B4-BE49-F238E27FC236}">
                <a16:creationId xmlns:a16="http://schemas.microsoft.com/office/drawing/2014/main" id="{57B86CDA-3F43-0F1B-5B11-B817142A60D0}"/>
              </a:ext>
            </a:extLst>
          </p:cNvPr>
          <p:cNvSpPr txBox="1"/>
          <p:nvPr/>
        </p:nvSpPr>
        <p:spPr>
          <a:xfrm>
            <a:off x="937315" y="2506358"/>
            <a:ext cx="8233063" cy="5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14999"/>
              </a:lnSpc>
              <a:buSzPts val="2000"/>
              <a:buFont typeface="Arial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Πλαίσιο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Διατροφή και Ολιστική Σχολική Προσέγγιση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98;p10">
            <a:extLst>
              <a:ext uri="{FF2B5EF4-FFF2-40B4-BE49-F238E27FC236}">
                <a16:creationId xmlns:a16="http://schemas.microsoft.com/office/drawing/2014/main" id="{62ADA288-0903-B893-E2BB-57504EE3EFC5}"/>
              </a:ext>
            </a:extLst>
          </p:cNvPr>
          <p:cNvSpPr txBox="1"/>
          <p:nvPr/>
        </p:nvSpPr>
        <p:spPr>
          <a:xfrm>
            <a:off x="937315" y="3130697"/>
            <a:ext cx="6740479" cy="5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14999"/>
              </a:lnSpc>
              <a:buSzPts val="2000"/>
              <a:buFont typeface="Arial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Αντίκτυπο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Ερωτηματολόγιο πριν και μετά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8;p10">
            <a:extLst>
              <a:ext uri="{FF2B5EF4-FFF2-40B4-BE49-F238E27FC236}">
                <a16:creationId xmlns:a16="http://schemas.microsoft.com/office/drawing/2014/main" id="{4B6135BB-1E51-F0E0-4793-AAAF700E0501}"/>
              </a:ext>
            </a:extLst>
          </p:cNvPr>
          <p:cNvSpPr txBox="1"/>
          <p:nvPr/>
        </p:nvSpPr>
        <p:spPr>
          <a:xfrm>
            <a:off x="937315" y="1909771"/>
            <a:ext cx="6740479" cy="5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14999"/>
              </a:lnSpc>
              <a:buSzPts val="2000"/>
              <a:buFont typeface="Arial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Τί είναι η Επιστήμη των Πολιτών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εκπαίδευση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3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A1BB4A-6CBA-04BD-DEF7-0F26BC003811}"/>
              </a:ext>
            </a:extLst>
          </p:cNvPr>
          <p:cNvGrpSpPr/>
          <p:nvPr/>
        </p:nvGrpSpPr>
        <p:grpSpPr>
          <a:xfrm>
            <a:off x="1032082" y="2143385"/>
            <a:ext cx="731521" cy="731520"/>
            <a:chOff x="674918" y="1729983"/>
            <a:chExt cx="731521" cy="731520"/>
          </a:xfrm>
        </p:grpSpPr>
        <p:sp>
          <p:nvSpPr>
            <p:cNvPr id="42" name="Google Shape;42;p2"/>
            <p:cNvSpPr/>
            <p:nvPr/>
          </p:nvSpPr>
          <p:spPr>
            <a:xfrm>
              <a:off x="674918" y="1729983"/>
              <a:ext cx="731520" cy="7315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" name="Google Shape;45;p2"/>
            <p:cNvSpPr txBox="1"/>
            <p:nvPr/>
          </p:nvSpPr>
          <p:spPr>
            <a:xfrm>
              <a:off x="741513" y="1874494"/>
              <a:ext cx="6649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01.</a:t>
              </a:r>
              <a:endParaRPr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F5751-5993-0CBD-AC63-FD6C4CC5EE87}"/>
              </a:ext>
            </a:extLst>
          </p:cNvPr>
          <p:cNvGrpSpPr/>
          <p:nvPr/>
        </p:nvGrpSpPr>
        <p:grpSpPr>
          <a:xfrm>
            <a:off x="1032081" y="5399263"/>
            <a:ext cx="731521" cy="731520"/>
            <a:chOff x="674918" y="4512686"/>
            <a:chExt cx="731521" cy="731520"/>
          </a:xfrm>
        </p:grpSpPr>
        <p:sp>
          <p:nvSpPr>
            <p:cNvPr id="44" name="Google Shape;44;p2"/>
            <p:cNvSpPr/>
            <p:nvPr/>
          </p:nvSpPr>
          <p:spPr>
            <a:xfrm>
              <a:off x="674918" y="4512686"/>
              <a:ext cx="731520" cy="7315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" name="Google Shape;47;p2"/>
            <p:cNvSpPr txBox="1"/>
            <p:nvPr/>
          </p:nvSpPr>
          <p:spPr>
            <a:xfrm>
              <a:off x="741513" y="4662298"/>
              <a:ext cx="6649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02.</a:t>
              </a:r>
              <a:endParaRPr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4FCA6C-DF13-682E-0951-0CA61D1B8E03}"/>
              </a:ext>
            </a:extLst>
          </p:cNvPr>
          <p:cNvGrpSpPr/>
          <p:nvPr/>
        </p:nvGrpSpPr>
        <p:grpSpPr>
          <a:xfrm>
            <a:off x="6449990" y="2383801"/>
            <a:ext cx="731520" cy="731520"/>
            <a:chOff x="6131789" y="1729983"/>
            <a:chExt cx="731520" cy="731520"/>
          </a:xfrm>
        </p:grpSpPr>
        <p:sp>
          <p:nvSpPr>
            <p:cNvPr id="39" name="Google Shape;39;p2"/>
            <p:cNvSpPr/>
            <p:nvPr/>
          </p:nvSpPr>
          <p:spPr>
            <a:xfrm>
              <a:off x="6131789" y="1729983"/>
              <a:ext cx="731520" cy="7315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" name="Google Shape;48;p2"/>
            <p:cNvSpPr txBox="1"/>
            <p:nvPr/>
          </p:nvSpPr>
          <p:spPr>
            <a:xfrm>
              <a:off x="6197418" y="1874494"/>
              <a:ext cx="6649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03.</a:t>
              </a:r>
              <a:endParaRPr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3F7BE4-2454-FF97-1403-42E7E846D119}"/>
              </a:ext>
            </a:extLst>
          </p:cNvPr>
          <p:cNvGrpSpPr/>
          <p:nvPr/>
        </p:nvGrpSpPr>
        <p:grpSpPr>
          <a:xfrm>
            <a:off x="6449990" y="4266207"/>
            <a:ext cx="731520" cy="731520"/>
            <a:chOff x="6131789" y="3121334"/>
            <a:chExt cx="731520" cy="731520"/>
          </a:xfrm>
        </p:grpSpPr>
        <p:sp>
          <p:nvSpPr>
            <p:cNvPr id="40" name="Google Shape;40;p2"/>
            <p:cNvSpPr/>
            <p:nvPr/>
          </p:nvSpPr>
          <p:spPr>
            <a:xfrm>
              <a:off x="6131789" y="3121334"/>
              <a:ext cx="731520" cy="731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" name="Google Shape;49;p2"/>
            <p:cNvSpPr txBox="1"/>
            <p:nvPr/>
          </p:nvSpPr>
          <p:spPr>
            <a:xfrm>
              <a:off x="6197418" y="3264679"/>
              <a:ext cx="6649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04.</a:t>
              </a:r>
              <a:endParaRPr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2" name="Google Shape;52;p2"/>
          <p:cNvSpPr txBox="1"/>
          <p:nvPr/>
        </p:nvSpPr>
        <p:spPr>
          <a:xfrm>
            <a:off x="2061571" y="2051421"/>
            <a:ext cx="4003871" cy="327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Επιστήμη των Πολιτών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μαθητές διερευνούν το δικό τους σχολικό διατροφικό σύστημα και συλλέγουν στοιχεία για το σχολείο τους. Τα στοιχεία μπορούν να χρησιμοποιηθούν μόνο από το σχολείο, ή μπορούν επίσης να συμπεριληφθούν σε μια βάση δεδομένων, συνεισφέροντας έτσι στην επιστημονική γνώση και στη διαγραφή πολιτικής για το θέμα.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3743055" y="803693"/>
            <a:ext cx="4716639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200"/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RE-TASTY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 </a:t>
            </a: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σε συντομία</a:t>
            </a:r>
            <a:endParaRPr sz="3200" b="1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2091162" y="5237237"/>
            <a:ext cx="4003871" cy="136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Κύρια ερευνητική ερώτηση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μπορούμε να κάνουμε το σχολικό διατροφικό μας σύστημα πιο αειφόρο και πιο υγιές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52;p2">
            <a:extLst>
              <a:ext uri="{FF2B5EF4-FFF2-40B4-BE49-F238E27FC236}">
                <a16:creationId xmlns:a16="http://schemas.microsoft.com/office/drawing/2014/main" id="{0F77F5AC-9622-243A-81C4-0B20E5A3847A}"/>
              </a:ext>
            </a:extLst>
          </p:cNvPr>
          <p:cNvSpPr txBox="1"/>
          <p:nvPr/>
        </p:nvSpPr>
        <p:spPr>
          <a:xfrm>
            <a:off x="7431861" y="2291994"/>
            <a:ext cx="3748042" cy="168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Σχέδιο δράσης των μαθητών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α) Συλλογή στοιχείων από τους διάφορους εμπλεκόμενους στο θέμα, β) υπολογισμός του αποτυπώματος του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CO2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του σχολείου.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52;p2">
            <a:extLst>
              <a:ext uri="{FF2B5EF4-FFF2-40B4-BE49-F238E27FC236}">
                <a16:creationId xmlns:a16="http://schemas.microsoft.com/office/drawing/2014/main" id="{34445E52-00A0-0BF6-0F18-7E094DAAC8F8}"/>
              </a:ext>
            </a:extLst>
          </p:cNvPr>
          <p:cNvSpPr txBox="1"/>
          <p:nvPr/>
        </p:nvSpPr>
        <p:spPr>
          <a:xfrm>
            <a:off x="7376101" y="4141986"/>
            <a:ext cx="3814637" cy="168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Παρακολούθηση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Ποσοτικά και ποιοτικά δεδομένα από διάφορα σχολείοα συλλέγονται για να συνεισφέρουν στην επιστημονική γνώση και στην πολιτική.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57;p2">
            <a:extLst>
              <a:ext uri="{FF2B5EF4-FFF2-40B4-BE49-F238E27FC236}">
                <a16:creationId xmlns:a16="http://schemas.microsoft.com/office/drawing/2014/main" id="{32AB45D9-6F87-1BBE-9657-1D4107C021DE}"/>
              </a:ext>
            </a:extLst>
          </p:cNvPr>
          <p:cNvSpPr txBox="1"/>
          <p:nvPr/>
        </p:nvSpPr>
        <p:spPr>
          <a:xfrm>
            <a:off x="1677023" y="1373984"/>
            <a:ext cx="934340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200"/>
            </a:pP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Re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search –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T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ransformative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A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ctions for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S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ustainability </a:t>
            </a:r>
          </a:p>
          <a:p>
            <a:pPr algn="ctr">
              <a:buSzPts val="3200"/>
            </a:pP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T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ogether with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Y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outh</a:t>
            </a:r>
            <a:endParaRPr sz="2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/>
        </p:nvSpPr>
        <p:spPr>
          <a:xfrm>
            <a:off x="748145" y="806112"/>
            <a:ext cx="10104238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Τί είναι η Επιστήμη των Πολιτών</a:t>
            </a:r>
            <a:r>
              <a:rPr lang="en-US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 </a:t>
            </a:r>
            <a:r>
              <a:rPr lang="el-GR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στην εκπαίδευση</a:t>
            </a:r>
            <a:r>
              <a:rPr lang="nl-NL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;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363763-ABBB-B0F8-BC2C-C20D63AE33E2}"/>
              </a:ext>
            </a:extLst>
          </p:cNvPr>
          <p:cNvSpPr txBox="1">
            <a:spLocks/>
          </p:cNvSpPr>
          <p:nvPr/>
        </p:nvSpPr>
        <p:spPr>
          <a:xfrm>
            <a:off x="536060" y="3261115"/>
            <a:ext cx="7976077" cy="148581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Ενεργοί πολίτες, όχι ειδικοί (π.χ., μαθητές)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Συλλογή δεδομένων και άλλες ερευνητικές δραστηριότητες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Αντίκτυπο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διάχυση της γνώσης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(π.χ., μέσα από κάποια δημοσίευση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https://emerginginvestigators.org/</a:t>
            </a:r>
            <a:endParaRPr lang="en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logo of hands around a globe&#10;&#10;Description automatically generated">
            <a:extLst>
              <a:ext uri="{FF2B5EF4-FFF2-40B4-BE49-F238E27FC236}">
                <a16:creationId xmlns:a16="http://schemas.microsoft.com/office/drawing/2014/main" id="{8113AF9D-0AE0-81AF-F500-5C1DF8C90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15" y="1503250"/>
            <a:ext cx="3449701" cy="3132976"/>
          </a:xfrm>
          <a:prstGeom prst="rect">
            <a:avLst/>
          </a:prstGeom>
        </p:spPr>
      </p:pic>
      <p:pic>
        <p:nvPicPr>
          <p:cNvPr id="6" name="Afbeelding 5" descr="Vraagtekens png | PNGEgg">
            <a:extLst>
              <a:ext uri="{FF2B5EF4-FFF2-40B4-BE49-F238E27FC236}">
                <a16:creationId xmlns:a16="http://schemas.microsoft.com/office/drawing/2014/main" id="{98E9F44A-7026-DAE8-3653-2829E0611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3966" y="4693751"/>
            <a:ext cx="2148417" cy="124450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0FB9072-4128-C289-30B8-044AA0B724F9}"/>
              </a:ext>
            </a:extLst>
          </p:cNvPr>
          <p:cNvSpPr txBox="1">
            <a:spLocks/>
          </p:cNvSpPr>
          <p:nvPr/>
        </p:nvSpPr>
        <p:spPr>
          <a:xfrm>
            <a:off x="662084" y="1853794"/>
            <a:ext cx="4630885" cy="8366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Παρακολούθηση σύντομου βίντεο στο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https://www.retasty.nl/el</a:t>
            </a:r>
            <a:endParaRPr lang="en-NL" sz="20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513E6-527C-EB72-2DDB-43B5118E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D5251-0BF8-C4C9-EC79-CF3AAD6BC7A4}"/>
              </a:ext>
            </a:extLst>
          </p:cNvPr>
          <p:cNvSpPr txBox="1"/>
          <p:nvPr/>
        </p:nvSpPr>
        <p:spPr>
          <a:xfrm>
            <a:off x="1558277" y="837279"/>
            <a:ext cx="8870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Πλαίσιο - Διατροφή</a:t>
            </a:r>
            <a:endParaRPr lang="en-GB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DA12C-FD48-2186-4B37-1DC2FDF6835D}"/>
              </a:ext>
            </a:extLst>
          </p:cNvPr>
          <p:cNvSpPr txBox="1"/>
          <p:nvPr/>
        </p:nvSpPr>
        <p:spPr>
          <a:xfrm>
            <a:off x="6441897" y="5512890"/>
            <a:ext cx="4726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/>
              <a:t>Πυραμίδα Μεσογειακής Διατροφής (Πηγή: Anna Bach-Faig </a:t>
            </a:r>
            <a:r>
              <a:rPr lang="nl-NL" sz="800" dirty="0"/>
              <a:t>et al</a:t>
            </a:r>
            <a:r>
              <a:rPr lang="el-GR" sz="800" dirty="0"/>
              <a:t>., (2011). </a:t>
            </a:r>
            <a:r>
              <a:rPr lang="en-GB" sz="800" dirty="0"/>
              <a:t>Mediterranean diet pyramid today. Science and cultural updates. Public Health Nutrition: 14(12A), 2274–2284</a:t>
            </a:r>
            <a:r>
              <a:rPr lang="el-GR" sz="800" dirty="0"/>
              <a:t>.</a:t>
            </a:r>
            <a:endParaRPr lang="en-NL" sz="800" dirty="0"/>
          </a:p>
        </p:txBody>
      </p:sp>
      <p:pic>
        <p:nvPicPr>
          <p:cNvPr id="4" name="Picture 3" descr="A diagram of a diet pyramid&#10;&#10;AI-generated content may be incorrect.">
            <a:extLst>
              <a:ext uri="{FF2B5EF4-FFF2-40B4-BE49-F238E27FC236}">
                <a16:creationId xmlns:a16="http://schemas.microsoft.com/office/drawing/2014/main" id="{3A26775B-E16A-C30F-D834-1AEF1BE39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73" y="1509821"/>
            <a:ext cx="5398237" cy="3976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A0F38-9F2F-3FF3-9DD0-5BD4264CC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277" y="1578590"/>
            <a:ext cx="3284675" cy="44421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67DA8A-8334-69D4-E361-36531CCAB867}"/>
              </a:ext>
            </a:extLst>
          </p:cNvPr>
          <p:cNvSpPr txBox="1"/>
          <p:nvPr/>
        </p:nvSpPr>
        <p:spPr>
          <a:xfrm>
            <a:off x="1467493" y="6020721"/>
            <a:ext cx="337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/>
              <a:t>Πηγή</a:t>
            </a:r>
            <a:r>
              <a:rPr lang="nl-NL" sz="800" dirty="0"/>
              <a:t>: </a:t>
            </a:r>
            <a:r>
              <a:rPr lang="el-GR" sz="800" dirty="0"/>
              <a:t>Εθνικές Οδηγίες Διατροφής και Άσκησης, Εθνική Επιτροπή Διατροφής, Υπουργείο Υγείας Κύπρου, 2008.</a:t>
            </a:r>
            <a:endParaRPr lang="en-NL" sz="800" dirty="0"/>
          </a:p>
        </p:txBody>
      </p:sp>
    </p:spTree>
    <p:extLst>
      <p:ext uri="{BB962C8B-B14F-4D97-AF65-F5344CB8AC3E}">
        <p14:creationId xmlns:p14="http://schemas.microsoft.com/office/powerpoint/2010/main" val="14528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46BCF-783C-EF6F-3240-EFCE3C2AA2EC}"/>
              </a:ext>
            </a:extLst>
          </p:cNvPr>
          <p:cNvSpPr txBox="1"/>
          <p:nvPr/>
        </p:nvSpPr>
        <p:spPr>
          <a:xfrm>
            <a:off x="1834842" y="403723"/>
            <a:ext cx="8522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Πλαίσιο - Ολιστική σχολική προσέγγιση ως προς το φαγητό</a:t>
            </a:r>
            <a:endParaRPr lang="en-GB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C539561-3F6F-F9D3-0955-2B6F6285FC90}"/>
              </a:ext>
            </a:extLst>
          </p:cNvPr>
          <p:cNvSpPr txBox="1">
            <a:spLocks/>
          </p:cNvSpPr>
          <p:nvPr/>
        </p:nvSpPr>
        <p:spPr>
          <a:xfrm>
            <a:off x="5897018" y="6385030"/>
            <a:ext cx="4581525" cy="488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Προσαρμοσμένο από το λουλούι της Ολιστικής Σχολικής Προσέγγιση στους</a:t>
            </a:r>
            <a:r>
              <a:rPr lang="en-GB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Wals</a:t>
            </a:r>
            <a:r>
              <a:rPr lang="en-NL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A.E.J &amp; </a:t>
            </a:r>
            <a:r>
              <a:rPr lang="en-NL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Mathie</a:t>
            </a:r>
            <a:r>
              <a:rPr lang="en-NL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R.G. (2022). Whole school responses to climate urgency and related sustainability challenges: A perspective from northern Europe. In: M. Peters &amp; R. </a:t>
            </a:r>
            <a:r>
              <a:rPr lang="en-NL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Heraud</a:t>
            </a:r>
            <a:r>
              <a:rPr lang="en-NL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(Eds.), Encyclopedia of educational innovation (pp.</a:t>
            </a: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1-8</a:t>
            </a:r>
            <a:r>
              <a:rPr lang="en-NL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Springer.</a:t>
            </a:r>
          </a:p>
        </p:txBody>
      </p:sp>
      <p:pic>
        <p:nvPicPr>
          <p:cNvPr id="3" name="Afbeelding 3" descr="Profesor en el aula. | Vector Premium">
            <a:extLst>
              <a:ext uri="{FF2B5EF4-FFF2-40B4-BE49-F238E27FC236}">
                <a16:creationId xmlns:a16="http://schemas.microsoft.com/office/drawing/2014/main" id="{B932AE44-CF64-A11F-8A80-6DC319DF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87" y="1450744"/>
            <a:ext cx="1592423" cy="1592423"/>
          </a:xfrm>
          <a:prstGeom prst="rect">
            <a:avLst/>
          </a:prstGeom>
        </p:spPr>
      </p:pic>
      <p:pic>
        <p:nvPicPr>
          <p:cNvPr id="11" name="Afbeelding 8" descr="Biologische landbouw net zo productief als gangbare landbouw - Bio Mijn ...">
            <a:extLst>
              <a:ext uri="{FF2B5EF4-FFF2-40B4-BE49-F238E27FC236}">
                <a16:creationId xmlns:a16="http://schemas.microsoft.com/office/drawing/2014/main" id="{36A04BA3-9FB8-D853-E636-2B8EFCFFE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90" y="3114718"/>
            <a:ext cx="1693796" cy="1132105"/>
          </a:xfrm>
          <a:prstGeom prst="rect">
            <a:avLst/>
          </a:prstGeom>
        </p:spPr>
      </p:pic>
      <p:pic>
        <p:nvPicPr>
          <p:cNvPr id="13" name="Afbeelding 4" descr="A drawing of students studying in a classroom | Premium AI-generated image">
            <a:extLst>
              <a:ext uri="{FF2B5EF4-FFF2-40B4-BE49-F238E27FC236}">
                <a16:creationId xmlns:a16="http://schemas.microsoft.com/office/drawing/2014/main" id="{38339BEC-8DE6-4C29-F3E3-E673AFD4A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921" y="3529899"/>
            <a:ext cx="1575420" cy="1185340"/>
          </a:xfrm>
          <a:prstGeom prst="rect">
            <a:avLst/>
          </a:prstGeom>
        </p:spPr>
      </p:pic>
      <p:pic>
        <p:nvPicPr>
          <p:cNvPr id="15" name="Afbeelding 5" descr="Een gezonde schoolkantine - Onderwijs van Morgen">
            <a:extLst>
              <a:ext uri="{FF2B5EF4-FFF2-40B4-BE49-F238E27FC236}">
                <a16:creationId xmlns:a16="http://schemas.microsoft.com/office/drawing/2014/main" id="{9A4173EE-38CF-DC40-FCB4-5471127680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802" r="-422" b="629"/>
          <a:stretch/>
        </p:blipFill>
        <p:spPr>
          <a:xfrm>
            <a:off x="2898419" y="1622470"/>
            <a:ext cx="1399721" cy="1333238"/>
          </a:xfrm>
          <a:prstGeom prst="rect">
            <a:avLst/>
          </a:prstGeom>
        </p:spPr>
      </p:pic>
      <p:pic>
        <p:nvPicPr>
          <p:cNvPr id="17" name="Afbeelding 6" descr="Rector Presenting Diploma To Happy Student | Happy students, Rector ...">
            <a:extLst>
              <a:ext uri="{FF2B5EF4-FFF2-40B4-BE49-F238E27FC236}">
                <a16:creationId xmlns:a16="http://schemas.microsoft.com/office/drawing/2014/main" id="{56B78C8F-4D65-A26C-D391-9526246ED85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101" t="6616" r="-5907" b="-7375"/>
          <a:stretch/>
        </p:blipFill>
        <p:spPr>
          <a:xfrm>
            <a:off x="1539212" y="4547390"/>
            <a:ext cx="1181696" cy="2059773"/>
          </a:xfrm>
          <a:prstGeom prst="rect">
            <a:avLst/>
          </a:prstGeom>
        </p:spPr>
      </p:pic>
      <p:pic>
        <p:nvPicPr>
          <p:cNvPr id="19" name="Afbeelding 7" descr="How to Draw a Bakery - HelloArtsy">
            <a:extLst>
              <a:ext uri="{FF2B5EF4-FFF2-40B4-BE49-F238E27FC236}">
                <a16:creationId xmlns:a16="http://schemas.microsoft.com/office/drawing/2014/main" id="{BDFC1A91-40F0-3442-7BBF-BBC83F6E7E6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7221" t="19" r="6799" b="539"/>
          <a:stretch/>
        </p:blipFill>
        <p:spPr>
          <a:xfrm>
            <a:off x="2628456" y="5028569"/>
            <a:ext cx="1657317" cy="1230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C60552-126A-1F73-0CF1-D74AECEF4E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0029" y="929345"/>
            <a:ext cx="5268527" cy="54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/>
          <p:nvPr/>
        </p:nvSpPr>
        <p:spPr>
          <a:xfrm>
            <a:off x="-34810" y="-1018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7095" y="5463724"/>
            <a:ext cx="1198467" cy="11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3104" y="5944438"/>
            <a:ext cx="2782189" cy="646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3FACF51-68CF-DCE4-B200-A96BF2B6D161}"/>
              </a:ext>
            </a:extLst>
          </p:cNvPr>
          <p:cNvSpPr txBox="1"/>
          <p:nvPr/>
        </p:nvSpPr>
        <p:spPr>
          <a:xfrm>
            <a:off x="2450868" y="1802588"/>
            <a:ext cx="256953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Πριν από την έναρξη του προγράμματος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</a:ext>
              </a:extLst>
            </a:endParaRPr>
          </a:p>
        </p:txBody>
      </p:sp>
      <p:sp>
        <p:nvSpPr>
          <p:cNvPr id="2" name="Google Shape;196;p10">
            <a:extLst>
              <a:ext uri="{FF2B5EF4-FFF2-40B4-BE49-F238E27FC236}">
                <a16:creationId xmlns:a16="http://schemas.microsoft.com/office/drawing/2014/main" id="{09670C23-6222-4021-F345-8DCA6F65C110}"/>
              </a:ext>
            </a:extLst>
          </p:cNvPr>
          <p:cNvSpPr txBox="1"/>
          <p:nvPr/>
        </p:nvSpPr>
        <p:spPr>
          <a:xfrm>
            <a:off x="659423" y="700697"/>
            <a:ext cx="1063869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Ερωτηματολόγια αντικτύπου 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(για συμπλήρωση μόνο από τους μαθητές </a:t>
            </a:r>
            <a:r>
              <a:rPr lang="en-US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citizen scientists)</a:t>
            </a:r>
            <a:endParaRPr lang="nl-NL" sz="2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vak 4">
            <a:extLst>
              <a:ext uri="{FF2B5EF4-FFF2-40B4-BE49-F238E27FC236}">
                <a16:creationId xmlns:a16="http://schemas.microsoft.com/office/drawing/2014/main" id="{90E2550E-3CFF-4258-A5E2-F4AB1C3AFAB0}"/>
              </a:ext>
            </a:extLst>
          </p:cNvPr>
          <p:cNvSpPr txBox="1"/>
          <p:nvPr/>
        </p:nvSpPr>
        <p:spPr>
          <a:xfrm>
            <a:off x="6887837" y="1840233"/>
            <a:ext cx="27821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Μετά το τέλος του προγράμματος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</a:ext>
              </a:extLst>
            </a:endParaRPr>
          </a:p>
        </p:txBody>
      </p:sp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9997325A-BD26-CE77-179E-9798F346BA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30" y="2718873"/>
            <a:ext cx="1881016" cy="188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9E77D4A2-C928-90D1-00DB-8DFB4E49A4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45" y="2718873"/>
            <a:ext cx="1881016" cy="1881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97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>
          <a:extLst>
            <a:ext uri="{FF2B5EF4-FFF2-40B4-BE49-F238E27FC236}">
              <a16:creationId xmlns:a16="http://schemas.microsoft.com/office/drawing/2014/main" id="{90D6A986-6F6F-A4B5-6B1F-EA11B4BAB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>
            <a:extLst>
              <a:ext uri="{FF2B5EF4-FFF2-40B4-BE49-F238E27FC236}">
                <a16:creationId xmlns:a16="http://schemas.microsoft.com/office/drawing/2014/main" id="{E6275DF9-A827-066C-AAA9-F26D51AEEC51}"/>
              </a:ext>
            </a:extLst>
          </p:cNvPr>
          <p:cNvSpPr/>
          <p:nvPr/>
        </p:nvSpPr>
        <p:spPr>
          <a:xfrm>
            <a:off x="-34810" y="-1018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1">
            <a:extLst>
              <a:ext uri="{FF2B5EF4-FFF2-40B4-BE49-F238E27FC236}">
                <a16:creationId xmlns:a16="http://schemas.microsoft.com/office/drawing/2014/main" id="{CD100C2B-EA4B-2CC4-5D3F-1C313EE85C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7095" y="5463724"/>
            <a:ext cx="1198467" cy="11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>
            <a:extLst>
              <a:ext uri="{FF2B5EF4-FFF2-40B4-BE49-F238E27FC236}">
                <a16:creationId xmlns:a16="http://schemas.microsoft.com/office/drawing/2014/main" id="{06118F26-F110-C0FC-E6D1-52C0853A0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3104" y="5944438"/>
            <a:ext cx="2782189" cy="6469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6;p10">
            <a:extLst>
              <a:ext uri="{FF2B5EF4-FFF2-40B4-BE49-F238E27FC236}">
                <a16:creationId xmlns:a16="http://schemas.microsoft.com/office/drawing/2014/main" id="{2F938864-43EF-98E2-8BD7-00E33991752E}"/>
              </a:ext>
            </a:extLst>
          </p:cNvPr>
          <p:cNvSpPr txBox="1"/>
          <p:nvPr/>
        </p:nvSpPr>
        <p:spPr>
          <a:xfrm>
            <a:off x="776654" y="2295902"/>
            <a:ext cx="1063869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Στη διάθεσή σας για οποιεσδήποτε απορίες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Ευχαριστώ!</a:t>
            </a:r>
            <a:endParaRPr lang="nl-NL" sz="2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4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PETU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E9807"/>
      </a:accent1>
      <a:accent2>
        <a:srgbClr val="FF080D"/>
      </a:accent2>
      <a:accent3>
        <a:srgbClr val="FEEF06"/>
      </a:accent3>
      <a:accent4>
        <a:srgbClr val="3FC91E"/>
      </a:accent4>
      <a:accent5>
        <a:srgbClr val="2AC1F8"/>
      </a:accent5>
      <a:accent6>
        <a:srgbClr val="093FF3"/>
      </a:accent6>
      <a:hlink>
        <a:srgbClr val="FE9807"/>
      </a:hlink>
      <a:folHlink>
        <a:srgbClr val="FF080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417</Words>
  <Application>Microsoft Office PowerPoint</Application>
  <PresentationFormat>Widescreen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Nunito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 Neocleous Maliotou</dc:creator>
  <cp:lastModifiedBy>Maliotis, Petros</cp:lastModifiedBy>
  <cp:revision>487</cp:revision>
  <dcterms:modified xsi:type="dcterms:W3CDTF">2026-02-06T08:34:56Z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0x010100F849F356AC6EE8418CE2535143C31334</vt:lpwstr>
  </property>
</Properties>
</file>