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95" r:id="rId3"/>
    <p:sldId id="257" r:id="rId4"/>
    <p:sldId id="286" r:id="rId5"/>
    <p:sldId id="296" r:id="rId6"/>
    <p:sldId id="299" r:id="rId7"/>
    <p:sldId id="300" r:id="rId8"/>
    <p:sldId id="302" r:id="rId9"/>
    <p:sldId id="297" r:id="rId10"/>
    <p:sldId id="294" r:id="rId11"/>
    <p:sldId id="306" r:id="rId12"/>
    <p:sldId id="274" r:id="rId13"/>
    <p:sldId id="258" r:id="rId14"/>
    <p:sldId id="304" r:id="rId15"/>
    <p:sldId id="259" r:id="rId16"/>
    <p:sldId id="260" r:id="rId17"/>
    <p:sldId id="275" r:id="rId18"/>
  </p:sldIdLst>
  <p:sldSz cx="12192000" cy="6858000"/>
  <p:notesSz cx="6858000" cy="9144000"/>
  <p:embeddedFontLst>
    <p:embeddedFont>
      <p:font typeface="Georgia" panose="02040502050405020303" pitchFamily="18" charset="0"/>
      <p:regular r:id="rId20"/>
      <p:bold r:id="rId21"/>
      <p:italic r:id="rId22"/>
      <p:boldItalic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Nunito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jdzX/yj//uIjalEj1efAcp5Em//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ster Klein Hesselink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2E2D9C-D042-12FB-F69E-236ED976B07C}" v="473" dt="2024-10-11T10:20:39.677"/>
    <p1510:client id="{FAF135AB-45C0-A175-6B73-A46911763003}" v="122" dt="2024-10-10T13:50:40.2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15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40" Type="http://customschemas.google.com/relationships/presentationmetadata" Target="meta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B6B1F-6B0D-4ACB-9EEA-1B25330039DE}" type="slidenum">
              <a:rPr lang="en-NL" smtClean="0"/>
              <a:t>10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90335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337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8759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52042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063626B6-CFC8-22E8-5C8D-2DE781A17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>
            <a:extLst>
              <a:ext uri="{FF2B5EF4-FFF2-40B4-BE49-F238E27FC236}">
                <a16:creationId xmlns:a16="http://schemas.microsoft.com/office/drawing/2014/main" id="{0A1B0E80-8FFD-FF04-CF9A-2CA6ACF241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0:notes">
            <a:extLst>
              <a:ext uri="{FF2B5EF4-FFF2-40B4-BE49-F238E27FC236}">
                <a16:creationId xmlns:a16="http://schemas.microsoft.com/office/drawing/2014/main" id="{542962AF-CC77-46EA-76FE-7FB90481C1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4" name="Google Shape;194;p10:notes">
            <a:extLst>
              <a:ext uri="{FF2B5EF4-FFF2-40B4-BE49-F238E27FC236}">
                <a16:creationId xmlns:a16="http://schemas.microsoft.com/office/drawing/2014/main" id="{FFF43E0D-CBE8-E061-FA13-4B6B89C0CB8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5593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" name="Google Shape;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64" name="Google Shape;64;p2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87" rIns="96600" bIns="48287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8057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>
          <a:extLst>
            <a:ext uri="{FF2B5EF4-FFF2-40B4-BE49-F238E27FC236}">
              <a16:creationId xmlns:a16="http://schemas.microsoft.com/office/drawing/2014/main" id="{71414C8F-D8D6-6270-3375-7CAC97718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>
            <a:extLst>
              <a:ext uri="{FF2B5EF4-FFF2-40B4-BE49-F238E27FC236}">
                <a16:creationId xmlns:a16="http://schemas.microsoft.com/office/drawing/2014/main" id="{B7A08981-0700-32F9-E9CF-BB2BA2F55A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7:notes">
            <a:extLst>
              <a:ext uri="{FF2B5EF4-FFF2-40B4-BE49-F238E27FC236}">
                <a16:creationId xmlns:a16="http://schemas.microsoft.com/office/drawing/2014/main" id="{B23B50CB-7FAD-F589-3869-2D1954A14C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7:notes">
            <a:extLst>
              <a:ext uri="{FF2B5EF4-FFF2-40B4-BE49-F238E27FC236}">
                <a16:creationId xmlns:a16="http://schemas.microsoft.com/office/drawing/2014/main" id="{E5E1EA77-CF6B-244D-8187-3653489BCC3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4552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9AB33-A780-8A50-6A94-42BAAF54E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87F899-2E60-D8AF-C677-81BB39D66E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BD95E6-D24F-9DC6-99BB-91FCFF5A37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0905D-9BC4-6854-EEEB-15417C7ED3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B6B1F-6B0D-4ACB-9EEA-1B25330039DE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60662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6320D-2061-AA63-EEB9-5A6701228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6672C3-3331-B6BC-499C-0EEAF9F5D1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4FA741-5E16-EC49-45C8-E2D1AC61B3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02329-45E5-A2A6-52A6-DED0EF0F5F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B6B1F-6B0D-4ACB-9EEA-1B25330039DE}" type="slidenum">
              <a:rPr lang="en-NL" smtClean="0"/>
              <a:t>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46130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7A0F4-B5C3-5FA7-6B2E-4548B4014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A721BD-5E74-3EFD-04F0-E1F1136DDD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A4AA0E-E819-0DD6-EA4A-FB2049A19D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9470C-CD05-21BA-CF17-33C20A906C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B6B1F-6B0D-4ACB-9EEA-1B25330039DE}" type="slidenum">
              <a:rPr lang="en-NL" smtClean="0"/>
              <a:t>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15327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FC756-92EA-97E7-A366-6F8EE779B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83B870-AB84-5D72-5C50-07345D56A7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B5F789-5181-F4BF-D115-031CDE6C7C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A5ABC-73B4-CFA7-E187-77BC2B9A41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B6B1F-6B0D-4ACB-9EEA-1B25330039DE}" type="slidenum">
              <a:rPr lang="en-NL" smtClean="0"/>
              <a:t>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05956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>
            <a:spLocks noGrp="1"/>
          </p:cNvSpPr>
          <p:nvPr>
            <p:ph type="pic" idx="2"/>
          </p:nvPr>
        </p:nvSpPr>
        <p:spPr>
          <a:xfrm>
            <a:off x="6382438" y="1285568"/>
            <a:ext cx="4287000" cy="4287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7" name="Google Shape;17;p13"/>
          <p:cNvSpPr txBox="1">
            <a:spLocks noGrp="1"/>
          </p:cNvSpPr>
          <p:nvPr>
            <p:ph type="title"/>
          </p:nvPr>
        </p:nvSpPr>
        <p:spPr>
          <a:xfrm>
            <a:off x="994900" y="808039"/>
            <a:ext cx="1014504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unito"/>
              <a:buNone/>
              <a:defRPr sz="32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>
            <a:spLocks noGrp="1"/>
          </p:cNvSpPr>
          <p:nvPr>
            <p:ph type="pic" idx="2"/>
          </p:nvPr>
        </p:nvSpPr>
        <p:spPr>
          <a:xfrm>
            <a:off x="9281160" y="518161"/>
            <a:ext cx="2910900" cy="5821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0C0FF-CF12-3B4A-D587-48380F6B6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A792F-EF53-95C9-5593-450572A829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FCA1C-36D3-6D05-844E-B360661CA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99CD-5267-4790-B32B-2B6343A3F9B6}" type="datetimeFigureOut">
              <a:rPr lang="en-NL" smtClean="0"/>
              <a:t>05/09/2025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E6961-A500-1500-A204-A8AD33DB3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C7AE9-9458-F0B4-9A05-F13BF9113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7B8D-C1B3-4BC4-8617-8855A79F1A0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930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7902" y="6216988"/>
            <a:ext cx="415133" cy="4294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2"/>
          <p:cNvSpPr txBox="1"/>
          <p:nvPr/>
        </p:nvSpPr>
        <p:spPr>
          <a:xfrm>
            <a:off x="10898323" y="344708"/>
            <a:ext cx="42191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sz="1400" b="1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2" name="Google Shape;12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43616" y="6364224"/>
            <a:ext cx="985723" cy="458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9600" y="41600"/>
            <a:ext cx="1043948" cy="52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96112" y="6208776"/>
            <a:ext cx="444043" cy="44404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HUQF_YfGcJI?feature=oembed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"/>
          <p:cNvSpPr/>
          <p:nvPr/>
        </p:nvSpPr>
        <p:spPr>
          <a:xfrm>
            <a:off x="0" y="0"/>
            <a:ext cx="1227606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"/>
          <p:cNvSpPr txBox="1"/>
          <p:nvPr/>
        </p:nvSpPr>
        <p:spPr>
          <a:xfrm>
            <a:off x="3692686" y="1101462"/>
            <a:ext cx="5140418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RE-TASTY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2" name="Google Shape;3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9995" y="5756538"/>
            <a:ext cx="1055855" cy="89750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"/>
          <p:cNvSpPr txBox="1"/>
          <p:nvPr/>
        </p:nvSpPr>
        <p:spPr>
          <a:xfrm>
            <a:off x="1717789" y="2496638"/>
            <a:ext cx="9144000" cy="131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ctr"/>
            <a:r>
              <a:rPr lang="el-GR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Οι μαθητές ερευνούν, μέσα από την Επιστήμη των Πολιτών, το σχολικό διατροφικό τους περιβάλλον και συνεισφέρουν στην επιστήμη και στις πολιτικές για το θέμα</a:t>
            </a:r>
            <a:endParaRPr lang="en-US" sz="2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Georgia"/>
            </a:endParaRPr>
          </a:p>
        </p:txBody>
      </p:sp>
      <p:pic>
        <p:nvPicPr>
          <p:cNvPr id="34" name="Google Shape;3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33104" y="5944438"/>
            <a:ext cx="2782189" cy="6469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7;p2">
            <a:extLst>
              <a:ext uri="{FF2B5EF4-FFF2-40B4-BE49-F238E27FC236}">
                <a16:creationId xmlns:a16="http://schemas.microsoft.com/office/drawing/2014/main" id="{381DBD90-E506-1AF5-02D8-1F8ECBE732E2}"/>
              </a:ext>
            </a:extLst>
          </p:cNvPr>
          <p:cNvSpPr txBox="1"/>
          <p:nvPr/>
        </p:nvSpPr>
        <p:spPr>
          <a:xfrm>
            <a:off x="1081294" y="3979253"/>
            <a:ext cx="10363201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3200"/>
            </a:pPr>
            <a:r>
              <a:rPr lang="el-GR" sz="2800" b="1" i="0" u="none" strike="noStrike" cap="none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Πλαισιοποίηση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,</a:t>
            </a:r>
            <a:r>
              <a:rPr lang="en-US" sz="2800" b="1" i="0" u="none" strike="noStrike" cap="none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 </a:t>
            </a:r>
          </a:p>
          <a:p>
            <a:pPr algn="ctr">
              <a:buSzPts val="3200"/>
            </a:pPr>
            <a:r>
              <a:rPr lang="el-GR" sz="2800" b="1" i="0" u="none" strike="noStrike" cap="none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μεθοδολογία</a:t>
            </a:r>
            <a:r>
              <a:rPr lang="en-US" sz="2800" b="1" i="0" u="none" strike="noStrike" cap="none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 </a:t>
            </a:r>
            <a:r>
              <a:rPr lang="el-GR" sz="2800" b="1" i="0" u="none" strike="noStrike" cap="none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και συλλογή δεδομένων</a:t>
            </a:r>
            <a:endParaRPr sz="2800" b="1" i="0" u="none" strike="noStrike" cap="none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Georgia"/>
            </a:endParaRPr>
          </a:p>
        </p:txBody>
      </p:sp>
      <p:pic>
        <p:nvPicPr>
          <p:cNvPr id="5" name="Picture 4" descr="A logo for a healthy school&#10;&#10;AI-generated content may be incorrect.">
            <a:extLst>
              <a:ext uri="{FF2B5EF4-FFF2-40B4-BE49-F238E27FC236}">
                <a16:creationId xmlns:a16="http://schemas.microsoft.com/office/drawing/2014/main" id="{C341D9FD-8F72-5769-8173-9735C90A65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968" y="233891"/>
            <a:ext cx="2262747" cy="22627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F46BCF-783C-EF6F-3240-EFCE3C2AA2EC}"/>
              </a:ext>
            </a:extLst>
          </p:cNvPr>
          <p:cNvSpPr txBox="1"/>
          <p:nvPr/>
        </p:nvSpPr>
        <p:spPr>
          <a:xfrm>
            <a:off x="2054831" y="400007"/>
            <a:ext cx="77261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Ολιστική σχολική προσέγγιση ως προς το φαγητό</a:t>
            </a:r>
            <a:endParaRPr lang="en-GB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DC539561-3F6F-F9D3-0955-2B6F6285FC90}"/>
              </a:ext>
            </a:extLst>
          </p:cNvPr>
          <p:cNvSpPr txBox="1">
            <a:spLocks/>
          </p:cNvSpPr>
          <p:nvPr/>
        </p:nvSpPr>
        <p:spPr>
          <a:xfrm>
            <a:off x="5897018" y="6385030"/>
            <a:ext cx="4581525" cy="488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l-GR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Προσαρμοσμένο από το λουλούι της Ολιστικής Σχολικής Προσέγγιση στους</a:t>
            </a:r>
            <a:r>
              <a:rPr lang="en-GB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L" sz="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Wals</a:t>
            </a:r>
            <a:r>
              <a:rPr lang="en-NL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A.E.J &amp; </a:t>
            </a:r>
            <a:r>
              <a:rPr lang="en-NL" sz="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Mathie</a:t>
            </a:r>
            <a:r>
              <a:rPr lang="en-NL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R.G. (2022). Whole school responses to climate urgency and related sustainability challenges: A perspective from northern Europe. In: M. Peters &amp; R. </a:t>
            </a:r>
            <a:r>
              <a:rPr lang="en-NL" sz="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Heraud</a:t>
            </a:r>
            <a:r>
              <a:rPr lang="en-NL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(Eds.), Encyclopedia of educational innovation (pp.</a:t>
            </a: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1-8</a:t>
            </a:r>
            <a:r>
              <a:rPr lang="en-NL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Springer.</a:t>
            </a:r>
          </a:p>
        </p:txBody>
      </p:sp>
      <p:pic>
        <p:nvPicPr>
          <p:cNvPr id="3" name="Afbeelding 3" descr="Profesor en el aula. | Vector Premium">
            <a:extLst>
              <a:ext uri="{FF2B5EF4-FFF2-40B4-BE49-F238E27FC236}">
                <a16:creationId xmlns:a16="http://schemas.microsoft.com/office/drawing/2014/main" id="{B932AE44-CF64-A11F-8A80-6DC319DF1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87" y="1450744"/>
            <a:ext cx="1592423" cy="1592423"/>
          </a:xfrm>
          <a:prstGeom prst="rect">
            <a:avLst/>
          </a:prstGeom>
        </p:spPr>
      </p:pic>
      <p:pic>
        <p:nvPicPr>
          <p:cNvPr id="11" name="Afbeelding 8" descr="Biologische landbouw net zo productief als gangbare landbouw - Bio Mijn ...">
            <a:extLst>
              <a:ext uri="{FF2B5EF4-FFF2-40B4-BE49-F238E27FC236}">
                <a16:creationId xmlns:a16="http://schemas.microsoft.com/office/drawing/2014/main" id="{36A04BA3-9FB8-D853-E636-2B8EFCFFE5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390" y="3114718"/>
            <a:ext cx="1693796" cy="1132105"/>
          </a:xfrm>
          <a:prstGeom prst="rect">
            <a:avLst/>
          </a:prstGeom>
        </p:spPr>
      </p:pic>
      <p:pic>
        <p:nvPicPr>
          <p:cNvPr id="13" name="Afbeelding 4" descr="A drawing of students studying in a classroom | Premium AI-generated image">
            <a:extLst>
              <a:ext uri="{FF2B5EF4-FFF2-40B4-BE49-F238E27FC236}">
                <a16:creationId xmlns:a16="http://schemas.microsoft.com/office/drawing/2014/main" id="{38339BEC-8DE6-4C29-F3E3-E673AFD4A9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6921" y="3529899"/>
            <a:ext cx="1575420" cy="1185340"/>
          </a:xfrm>
          <a:prstGeom prst="rect">
            <a:avLst/>
          </a:prstGeom>
        </p:spPr>
      </p:pic>
      <p:pic>
        <p:nvPicPr>
          <p:cNvPr id="15" name="Afbeelding 5" descr="Een gezonde schoolkantine - Onderwijs van Morgen">
            <a:extLst>
              <a:ext uri="{FF2B5EF4-FFF2-40B4-BE49-F238E27FC236}">
                <a16:creationId xmlns:a16="http://schemas.microsoft.com/office/drawing/2014/main" id="{9A4173EE-38CF-DC40-FCB4-5471127680E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0802" r="-422" b="629"/>
          <a:stretch/>
        </p:blipFill>
        <p:spPr>
          <a:xfrm>
            <a:off x="2898419" y="1622470"/>
            <a:ext cx="1399721" cy="1333238"/>
          </a:xfrm>
          <a:prstGeom prst="rect">
            <a:avLst/>
          </a:prstGeom>
        </p:spPr>
      </p:pic>
      <p:pic>
        <p:nvPicPr>
          <p:cNvPr id="17" name="Afbeelding 6" descr="Rector Presenting Diploma To Happy Student | Happy students, Rector ...">
            <a:extLst>
              <a:ext uri="{FF2B5EF4-FFF2-40B4-BE49-F238E27FC236}">
                <a16:creationId xmlns:a16="http://schemas.microsoft.com/office/drawing/2014/main" id="{56B78C8F-4D65-A26C-D391-9526246ED85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8101" t="6616" r="-5907" b="-7375"/>
          <a:stretch/>
        </p:blipFill>
        <p:spPr>
          <a:xfrm>
            <a:off x="1539212" y="4547390"/>
            <a:ext cx="1181696" cy="2059773"/>
          </a:xfrm>
          <a:prstGeom prst="rect">
            <a:avLst/>
          </a:prstGeom>
        </p:spPr>
      </p:pic>
      <p:pic>
        <p:nvPicPr>
          <p:cNvPr id="19" name="Afbeelding 7" descr="How to Draw a Bakery - HelloArtsy">
            <a:extLst>
              <a:ext uri="{FF2B5EF4-FFF2-40B4-BE49-F238E27FC236}">
                <a16:creationId xmlns:a16="http://schemas.microsoft.com/office/drawing/2014/main" id="{BDFC1A91-40F0-3442-7BBF-BBC83F6E7E6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-7221" t="19" r="6799" b="539"/>
          <a:stretch/>
        </p:blipFill>
        <p:spPr>
          <a:xfrm>
            <a:off x="2628456" y="5028569"/>
            <a:ext cx="1657317" cy="12303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CC60552-126A-1F73-0CF1-D74AECEF4E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0029" y="929345"/>
            <a:ext cx="5268527" cy="540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85B1C038-BA3C-E032-6FB1-E9223586121F}"/>
              </a:ext>
            </a:extLst>
          </p:cNvPr>
          <p:cNvGrpSpPr/>
          <p:nvPr/>
        </p:nvGrpSpPr>
        <p:grpSpPr>
          <a:xfrm>
            <a:off x="2457450" y="323853"/>
            <a:ext cx="7048505" cy="6296402"/>
            <a:chOff x="2457450" y="323853"/>
            <a:chExt cx="7048505" cy="6296402"/>
          </a:xfrm>
        </p:grpSpPr>
        <p:sp>
          <p:nvSpPr>
            <p:cNvPr id="3" name="Flowchart: Connector 4">
              <a:extLst>
                <a:ext uri="{FF2B5EF4-FFF2-40B4-BE49-F238E27FC236}">
                  <a16:creationId xmlns:a16="http://schemas.microsoft.com/office/drawing/2014/main" id="{C2393495-174A-E4B1-4BC8-BF81F7514CA0}"/>
                </a:ext>
              </a:extLst>
            </p:cNvPr>
            <p:cNvSpPr/>
            <p:nvPr/>
          </p:nvSpPr>
          <p:spPr>
            <a:xfrm>
              <a:off x="3328159" y="4105171"/>
              <a:ext cx="2677728" cy="246629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38103" cap="flat">
              <a:solidFill>
                <a:srgbClr val="8ED973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NL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4" name="Flowchart: Connector 5">
              <a:extLst>
                <a:ext uri="{FF2B5EF4-FFF2-40B4-BE49-F238E27FC236}">
                  <a16:creationId xmlns:a16="http://schemas.microsoft.com/office/drawing/2014/main" id="{99EA5DC9-CD10-9FB3-C5EB-7A1986B23C34}"/>
                </a:ext>
              </a:extLst>
            </p:cNvPr>
            <p:cNvSpPr/>
            <p:nvPr/>
          </p:nvSpPr>
          <p:spPr>
            <a:xfrm>
              <a:off x="6050977" y="4153963"/>
              <a:ext cx="2677728" cy="246629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38103" cap="flat">
              <a:solidFill>
                <a:srgbClr val="00B0F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NL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5" name="Flowchart: Connector 6">
              <a:extLst>
                <a:ext uri="{FF2B5EF4-FFF2-40B4-BE49-F238E27FC236}">
                  <a16:creationId xmlns:a16="http://schemas.microsoft.com/office/drawing/2014/main" id="{4A1C7C9C-DC48-EF45-FF96-46607BA2F1FC}"/>
                </a:ext>
              </a:extLst>
            </p:cNvPr>
            <p:cNvSpPr/>
            <p:nvPr/>
          </p:nvSpPr>
          <p:spPr>
            <a:xfrm>
              <a:off x="4712113" y="323853"/>
              <a:ext cx="2677728" cy="246629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38103" cap="flat">
              <a:solidFill>
                <a:srgbClr val="E78019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NL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6" name="Flowchart: Connector 7">
              <a:extLst>
                <a:ext uri="{FF2B5EF4-FFF2-40B4-BE49-F238E27FC236}">
                  <a16:creationId xmlns:a16="http://schemas.microsoft.com/office/drawing/2014/main" id="{5D60F7A1-9797-68D1-1F7C-8D5803B2C36D}"/>
                </a:ext>
              </a:extLst>
            </p:cNvPr>
            <p:cNvSpPr/>
            <p:nvPr/>
          </p:nvSpPr>
          <p:spPr>
            <a:xfrm>
              <a:off x="2457450" y="1737295"/>
              <a:ext cx="2677728" cy="246629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38103" cap="flat">
              <a:solidFill>
                <a:srgbClr val="FFC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NL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7" name="Flowchart: Connector 8">
              <a:extLst>
                <a:ext uri="{FF2B5EF4-FFF2-40B4-BE49-F238E27FC236}">
                  <a16:creationId xmlns:a16="http://schemas.microsoft.com/office/drawing/2014/main" id="{4A1E3324-E096-4B32-A244-134C35C44069}"/>
                </a:ext>
              </a:extLst>
            </p:cNvPr>
            <p:cNvSpPr/>
            <p:nvPr/>
          </p:nvSpPr>
          <p:spPr>
            <a:xfrm>
              <a:off x="6828227" y="1816693"/>
              <a:ext cx="2677728" cy="246629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38103" cap="flat">
              <a:solidFill>
                <a:srgbClr val="D7517A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NL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8" name="Flowchart: Connector 9">
              <a:extLst>
                <a:ext uri="{FF2B5EF4-FFF2-40B4-BE49-F238E27FC236}">
                  <a16:creationId xmlns:a16="http://schemas.microsoft.com/office/drawing/2014/main" id="{D5B81982-8DB3-1134-0AE7-ED9A0DAB581E}"/>
                </a:ext>
              </a:extLst>
            </p:cNvPr>
            <p:cNvSpPr/>
            <p:nvPr/>
          </p:nvSpPr>
          <p:spPr>
            <a:xfrm>
              <a:off x="4662104" y="2493221"/>
              <a:ext cx="2677728" cy="246629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FFFF"/>
            </a:solidFill>
            <a:ln w="38103" cap="flat">
              <a:solidFill>
                <a:srgbClr val="00206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xc</a:t>
              </a:r>
              <a:endParaRPr lang="en-NL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63475E5-CF41-4139-1045-85CDB498E7F6}"/>
              </a:ext>
            </a:extLst>
          </p:cNvPr>
          <p:cNvSpPr txBox="1"/>
          <p:nvPr/>
        </p:nvSpPr>
        <p:spPr>
          <a:xfrm rot="1752134">
            <a:off x="5134883" y="216804"/>
            <a:ext cx="2298070" cy="172628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l-GR" sz="1100" dirty="0">
                <a:latin typeface="Georgia" panose="02040502050405020303" pitchFamily="18" charset="0"/>
              </a:rPr>
              <a:t>Αναλυτικό πρόγραμμα και τρόφιμα</a:t>
            </a:r>
            <a:endParaRPr lang="en-NL" sz="1100" dirty="0">
              <a:latin typeface="Georgia" panose="02040502050405020303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185F9D-A770-DD11-64A6-8D8C68B90EEE}"/>
              </a:ext>
            </a:extLst>
          </p:cNvPr>
          <p:cNvSpPr txBox="1"/>
          <p:nvPr/>
        </p:nvSpPr>
        <p:spPr>
          <a:xfrm rot="5106809">
            <a:off x="7578372" y="1998682"/>
            <a:ext cx="2488436" cy="185802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l-GR" sz="1100" dirty="0">
                <a:latin typeface="Georgia" panose="02040502050405020303" pitchFamily="18" charset="0"/>
              </a:rPr>
              <a:t>Ενίσχυση ικανοτήτων εκπαιδευτικών και προσωπικού</a:t>
            </a:r>
            <a:r>
              <a:rPr lang="en-GB" sz="1100" dirty="0">
                <a:latin typeface="Georgia" panose="02040502050405020303" pitchFamily="18" charset="0"/>
              </a:rPr>
              <a:t>)</a:t>
            </a:r>
            <a:endParaRPr lang="en-NL" sz="1100" dirty="0">
              <a:latin typeface="Georgia" panose="02040502050405020303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5A7E5E-FCD5-8917-B809-0F094C39B101}"/>
              </a:ext>
            </a:extLst>
          </p:cNvPr>
          <p:cNvSpPr txBox="1"/>
          <p:nvPr/>
        </p:nvSpPr>
        <p:spPr>
          <a:xfrm rot="16602951">
            <a:off x="1834108" y="2249611"/>
            <a:ext cx="2166849" cy="127477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09973"/>
              </a:avLst>
            </a:prstTxWarp>
            <a:spAutoFit/>
          </a:bodyPr>
          <a:lstStyle/>
          <a:p>
            <a:r>
              <a:rPr lang="el-GR" sz="1100" dirty="0">
                <a:latin typeface="Georgia" panose="02040502050405020303" pitchFamily="18" charset="0"/>
              </a:rPr>
              <a:t>Θεσμικές πρακτικές σε σχέση με τα τρόφιμα</a:t>
            </a:r>
            <a:endParaRPr lang="en-NL" sz="1100" dirty="0">
              <a:latin typeface="Georgia" panose="02040502050405020303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7EF5F7-1DB8-7695-AD89-C34773DC0647}"/>
              </a:ext>
            </a:extLst>
          </p:cNvPr>
          <p:cNvSpPr txBox="1"/>
          <p:nvPr/>
        </p:nvSpPr>
        <p:spPr>
          <a:xfrm rot="2198622">
            <a:off x="3103209" y="4530760"/>
            <a:ext cx="2458723" cy="2151779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el-GR" sz="1100" dirty="0">
                <a:latin typeface="Georgia" panose="02040502050405020303" pitchFamily="18" charset="0"/>
              </a:rPr>
              <a:t>Παιδαγωγική και μάθηση στο θέμα των τροφίμων</a:t>
            </a:r>
            <a:endParaRPr lang="en-NL" sz="1100" dirty="0">
              <a:latin typeface="Georgia" panose="02040502050405020303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3262A0-FBAE-6553-2E5F-CC08370C737D}"/>
              </a:ext>
            </a:extLst>
          </p:cNvPr>
          <p:cNvSpPr txBox="1"/>
          <p:nvPr/>
        </p:nvSpPr>
        <p:spPr>
          <a:xfrm rot="14877466">
            <a:off x="6924770" y="4584964"/>
            <a:ext cx="2148452" cy="1913527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19845329"/>
              </a:avLst>
            </a:prstTxWarp>
            <a:spAutoFit/>
          </a:bodyPr>
          <a:lstStyle/>
          <a:p>
            <a:r>
              <a:rPr lang="el-GR" sz="1100" dirty="0">
                <a:latin typeface="Georgia" panose="02040502050405020303" pitchFamily="18" charset="0"/>
              </a:rPr>
              <a:t>Διασύνδεση με την τοπική κοινωνία</a:t>
            </a:r>
            <a:endParaRPr lang="en-NL" sz="1100" dirty="0">
              <a:latin typeface="Georgia" panose="020405020504050203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EE1218-6898-ED3A-02B8-1EDA26B5D217}"/>
              </a:ext>
            </a:extLst>
          </p:cNvPr>
          <p:cNvSpPr txBox="1"/>
          <p:nvPr/>
        </p:nvSpPr>
        <p:spPr>
          <a:xfrm>
            <a:off x="285135" y="541336"/>
            <a:ext cx="4342323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600" b="1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Πλαισιοθέτηση και προσδιορισμός του προβλήματος </a:t>
            </a:r>
            <a:r>
              <a:rPr lang="en-GB" sz="1600" b="1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1600" b="1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Εργασία</a:t>
            </a:r>
            <a:r>
              <a:rPr lang="en-GB" sz="1600" b="1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2): </a:t>
            </a:r>
            <a:r>
              <a:rPr lang="el-GR" sz="1600" b="1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Σκεφτείτε τις πρακτικές και το περιβάλλον του σχολείου σας και συμπληρώστε το λουλούδι</a:t>
            </a:r>
            <a:endParaRPr lang="en-GB" sz="1600" b="1" i="0" strike="noStrike" kern="1200" cap="none" spc="0" baseline="0" dirty="0">
              <a:solidFill>
                <a:srgbClr val="000000"/>
              </a:solidFill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"/>
          <p:cNvSpPr txBox="1"/>
          <p:nvPr/>
        </p:nvSpPr>
        <p:spPr>
          <a:xfrm>
            <a:off x="1537824" y="1482398"/>
            <a:ext cx="402139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l-GR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Πάντα ζητάς την άδεια ενός ατόμου πριν του πάρεις συνέντευξη</a:t>
            </a:r>
            <a:endParaRPr lang="nl-NL" sz="2000" dirty="0" err="1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0" name="Google Shape;200;p10" descr="A group of people holding a globe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1865" r="21864"/>
          <a:stretch/>
        </p:blipFill>
        <p:spPr>
          <a:xfrm>
            <a:off x="6720841" y="1620940"/>
            <a:ext cx="4287000" cy="42870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BA14697-05AF-6C1A-81F2-15B73774FF81}"/>
              </a:ext>
            </a:extLst>
          </p:cNvPr>
          <p:cNvGrpSpPr/>
          <p:nvPr/>
        </p:nvGrpSpPr>
        <p:grpSpPr>
          <a:xfrm>
            <a:off x="1537824" y="2819093"/>
            <a:ext cx="1866216" cy="1890693"/>
            <a:chOff x="1575074" y="2081539"/>
            <a:chExt cx="1866216" cy="189069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552607CA-405F-9D49-5EAA-F07B0000E2E9}"/>
                </a:ext>
              </a:extLst>
            </p:cNvPr>
            <p:cNvSpPr/>
            <p:nvPr/>
          </p:nvSpPr>
          <p:spPr>
            <a:xfrm>
              <a:off x="1575074" y="2635537"/>
              <a:ext cx="1866216" cy="133669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>
                  <a:solidFill>
                    <a:schemeClr val="dk1"/>
                  </a:solidFill>
                  <a:latin typeface="Georgia"/>
                  <a:sym typeface="Georgia"/>
                </a:rPr>
                <a:t>√</a:t>
              </a:r>
              <a:endParaRPr lang="LID4096" sz="72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18E7128-A7B3-C3EC-812D-B77FA4D28098}"/>
                </a:ext>
              </a:extLst>
            </p:cNvPr>
            <p:cNvSpPr txBox="1"/>
            <p:nvPr/>
          </p:nvSpPr>
          <p:spPr>
            <a:xfrm>
              <a:off x="1872021" y="2081539"/>
              <a:ext cx="12723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3000" b="1" dirty="0"/>
                <a:t>ΝΑΙ</a:t>
              </a:r>
              <a:endParaRPr lang="LID4096" sz="3000" b="1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2D5BBBD-8880-0AE5-0F61-D76C47A14DEC}"/>
              </a:ext>
            </a:extLst>
          </p:cNvPr>
          <p:cNvGrpSpPr/>
          <p:nvPr/>
        </p:nvGrpSpPr>
        <p:grpSpPr>
          <a:xfrm>
            <a:off x="3738237" y="2819093"/>
            <a:ext cx="1866216" cy="1890693"/>
            <a:chOff x="1575074" y="2081539"/>
            <a:chExt cx="1866216" cy="189069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05FA574-4A62-DD67-7EDE-364AB614150D}"/>
                </a:ext>
              </a:extLst>
            </p:cNvPr>
            <p:cNvSpPr/>
            <p:nvPr/>
          </p:nvSpPr>
          <p:spPr>
            <a:xfrm>
              <a:off x="1575074" y="2635537"/>
              <a:ext cx="1866216" cy="133669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sz="72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CA863E5-1B3D-2DF6-5E98-1C910A752F0B}"/>
                </a:ext>
              </a:extLst>
            </p:cNvPr>
            <p:cNvSpPr txBox="1"/>
            <p:nvPr/>
          </p:nvSpPr>
          <p:spPr>
            <a:xfrm>
              <a:off x="1872021" y="2081539"/>
              <a:ext cx="12723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3000" b="1" dirty="0"/>
                <a:t>ΟΧΙ</a:t>
              </a:r>
              <a:endParaRPr lang="LID4096" sz="3000" b="1" dirty="0"/>
            </a:p>
          </p:txBody>
        </p:sp>
      </p:grpSp>
      <p:sp>
        <p:nvSpPr>
          <p:cNvPr id="12" name="Subtitle 2">
            <a:extLst>
              <a:ext uri="{FF2B5EF4-FFF2-40B4-BE49-F238E27FC236}">
                <a16:creationId xmlns:a16="http://schemas.microsoft.com/office/drawing/2014/main" id="{C362FB09-8279-D89F-7966-EB0EC8987C60}"/>
              </a:ext>
            </a:extLst>
          </p:cNvPr>
          <p:cNvSpPr txBox="1"/>
          <p:nvPr/>
        </p:nvSpPr>
        <p:spPr>
          <a:xfrm>
            <a:off x="1633539" y="819146"/>
            <a:ext cx="8924928" cy="4381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500" b="1" kern="1200" dirty="0">
                <a:latin typeface="Calibri" pitchFamily="34"/>
                <a:ea typeface="Calibri" pitchFamily="34"/>
                <a:cs typeface="Calibri" pitchFamily="34"/>
              </a:rPr>
              <a:t>Συλλογή δεδομένων </a:t>
            </a:r>
            <a:r>
              <a:rPr lang="en-GB" sz="2500" b="1" kern="1200" dirty="0">
                <a:latin typeface="Calibri" pitchFamily="34"/>
                <a:ea typeface="Calibri" pitchFamily="34"/>
                <a:cs typeface="Calibri" pitchFamily="34"/>
              </a:rPr>
              <a:t>– </a:t>
            </a:r>
            <a:r>
              <a:rPr lang="el-GR" sz="2500" b="1" kern="1200" dirty="0">
                <a:latin typeface="Calibri" pitchFamily="34"/>
                <a:ea typeface="Calibri" pitchFamily="34"/>
                <a:cs typeface="Calibri" pitchFamily="34"/>
              </a:rPr>
              <a:t>Πριν από μια συνέντευξη</a:t>
            </a:r>
            <a:endParaRPr lang="en-NL" sz="2500" b="1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85812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1132C8C-66F4-9E62-FBDB-F6449588AD85}"/>
              </a:ext>
            </a:extLst>
          </p:cNvPr>
          <p:cNvSpPr txBox="1"/>
          <p:nvPr/>
        </p:nvSpPr>
        <p:spPr>
          <a:xfrm>
            <a:off x="933445" y="2505072"/>
            <a:ext cx="10496553" cy="9239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>
                <a:solidFill>
                  <a:srgbClr val="00B050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Follow-up </a:t>
            </a:r>
            <a:r>
              <a:rPr lang="el-GR" sz="2000" kern="1200" dirty="0">
                <a:solidFill>
                  <a:srgbClr val="00B050"/>
                </a:solidFill>
                <a:latin typeface="Calibri" pitchFamily="34"/>
                <a:ea typeface="Calibri" pitchFamily="34"/>
                <a:cs typeface="Calibri" pitchFamily="34"/>
              </a:rPr>
              <a:t>ερωτήσεις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: </a:t>
            </a:r>
            <a:r>
              <a:rPr lang="el-GR" sz="2000" kern="1200" dirty="0">
                <a:latin typeface="Calibri" pitchFamily="34"/>
                <a:ea typeface="Calibri" pitchFamily="34"/>
                <a:cs typeface="Calibri" pitchFamily="34"/>
              </a:rPr>
              <a:t>Διευκολύνουν</a:t>
            </a:r>
            <a:r>
              <a:rPr lang="el-GR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 το άτομο που δίνει τη συνέντευξη να συνεχίσει τη συζήτηση στο θέμα</a:t>
            </a:r>
            <a:endParaRPr lang="en-NL" sz="20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Calibri" pitchFamily="34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B56D27D-10F8-6B3D-B09C-A24921457863}"/>
              </a:ext>
            </a:extLst>
          </p:cNvPr>
          <p:cNvSpPr txBox="1"/>
          <p:nvPr/>
        </p:nvSpPr>
        <p:spPr>
          <a:xfrm>
            <a:off x="742949" y="5114926"/>
            <a:ext cx="10687050" cy="9239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i="0" u="none" strike="noStrike" kern="1200" cap="none" spc="0" baseline="0" dirty="0">
                <a:solidFill>
                  <a:srgbClr val="4E95D9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ΣΤΟΙΧΕΙΟ</a:t>
            </a:r>
            <a:r>
              <a:rPr lang="en-GB" sz="2000" i="0" u="none" strike="noStrike" kern="1200" cap="none" spc="0" baseline="0" dirty="0">
                <a:solidFill>
                  <a:srgbClr val="4E95D9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 1: </a:t>
            </a:r>
            <a:r>
              <a:rPr lang="el-GR" sz="2000" i="0" u="none" strike="noStrike" kern="1200" cap="none" spc="0" baseline="0" dirty="0">
                <a:solidFill>
                  <a:srgbClr val="4E95D9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Αφού ο συνεντευξιαζόμενος απαντήσει μια ερώτηση, προσπάθησε να χρησιμοποιήσεις μια </a:t>
            </a:r>
            <a:r>
              <a:rPr lang="en-GB" sz="2000" i="0" u="none" strike="noStrike" kern="1200" cap="none" spc="0" baseline="0" dirty="0">
                <a:solidFill>
                  <a:srgbClr val="4E95D9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follow-up </a:t>
            </a:r>
            <a:r>
              <a:rPr lang="el-GR" sz="2000" i="0" u="none" strike="noStrike" kern="1200" cap="none" spc="0" baseline="0" dirty="0">
                <a:solidFill>
                  <a:srgbClr val="4E95D9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ερώτηση για να πάρεις περισσότερες πληροφορίες για το θέμα/ μια πιο εις βάθος απάντηση</a:t>
            </a:r>
            <a:endParaRPr lang="en-NL" sz="2000" i="0" u="none" strike="noStrike" kern="1200" cap="none" spc="0" baseline="0" dirty="0">
              <a:solidFill>
                <a:srgbClr val="4E95D9"/>
              </a:solidFill>
              <a:uFillTx/>
              <a:latin typeface="Calibri" pitchFamily="34"/>
              <a:ea typeface="Calibri" pitchFamily="34"/>
              <a:cs typeface="Calibri" pitchFamily="34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A4F35A2-97A0-5106-8D9E-CFB2CF08948C}"/>
              </a:ext>
            </a:extLst>
          </p:cNvPr>
          <p:cNvSpPr txBox="1"/>
          <p:nvPr/>
        </p:nvSpPr>
        <p:spPr>
          <a:xfrm>
            <a:off x="933444" y="3457567"/>
            <a:ext cx="10496553" cy="12192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1" u="none" strike="noStrike" kern="1200" cap="none" spc="0" baseline="0" dirty="0">
                <a:solidFill>
                  <a:srgbClr val="00B050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E.g. </a:t>
            </a:r>
            <a:r>
              <a:rPr lang="el-GR" sz="2000" b="0" i="1" u="none" strike="noStrike" kern="1200" cap="none" spc="0" baseline="0" dirty="0">
                <a:solidFill>
                  <a:srgbClr val="00B050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Άτομο που δίνει τη συνέντευξη</a:t>
            </a:r>
            <a:r>
              <a:rPr lang="en-GB" sz="2000" b="0" i="1" u="none" strike="noStrike" kern="1200" cap="none" spc="0" baseline="0" dirty="0">
                <a:solidFill>
                  <a:srgbClr val="00B050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: ‘</a:t>
            </a:r>
            <a:r>
              <a:rPr lang="el-GR" sz="2000" i="1" kern="1200" dirty="0">
                <a:solidFill>
                  <a:srgbClr val="00B050"/>
                </a:solidFill>
                <a:latin typeface="Calibri" pitchFamily="34"/>
                <a:ea typeface="Calibri" pitchFamily="34"/>
                <a:cs typeface="Calibri" pitchFamily="34"/>
              </a:rPr>
              <a:t>Νομίσω πρέπει να τρώμε πιο υγιεινά στο σχολείο</a:t>
            </a:r>
            <a:r>
              <a:rPr lang="en-GB" sz="2000" b="0" i="1" u="none" strike="noStrike" kern="1200" cap="none" spc="0" baseline="0" dirty="0">
                <a:solidFill>
                  <a:srgbClr val="00B050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.’</a:t>
            </a:r>
          </a:p>
          <a:p>
            <a:pPr marL="534988" marR="0" lvl="0" indent="-534988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1" u="none" strike="noStrike" kern="1200" cap="none" spc="0" baseline="0" dirty="0">
                <a:solidFill>
                  <a:srgbClr val="00B050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        </a:t>
            </a:r>
            <a:r>
              <a:rPr lang="el-GR" sz="2000" i="1" kern="1200" dirty="0">
                <a:solidFill>
                  <a:srgbClr val="00B050"/>
                </a:solidFill>
                <a:latin typeface="Calibri" pitchFamily="34"/>
                <a:ea typeface="Calibri" pitchFamily="34"/>
                <a:cs typeface="Calibri" pitchFamily="34"/>
              </a:rPr>
              <a:t>Ερευνητής</a:t>
            </a:r>
            <a:r>
              <a:rPr lang="en-GB" sz="2000" b="0" i="1" u="none" strike="noStrike" kern="1200" cap="none" spc="0" baseline="0" dirty="0">
                <a:solidFill>
                  <a:srgbClr val="00B050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: ‘</a:t>
            </a:r>
            <a:r>
              <a:rPr lang="el-GR" sz="2000" i="1" kern="1200" dirty="0">
                <a:solidFill>
                  <a:srgbClr val="00B050"/>
                </a:solidFill>
                <a:latin typeface="Calibri" pitchFamily="34"/>
                <a:ea typeface="Calibri" pitchFamily="34"/>
                <a:cs typeface="Calibri" pitchFamily="34"/>
              </a:rPr>
              <a:t>Τί εννοείς με αυτό</a:t>
            </a:r>
            <a:r>
              <a:rPr lang="nl-NL" sz="2000" i="1" kern="1200" dirty="0">
                <a:solidFill>
                  <a:srgbClr val="00B050"/>
                </a:solidFill>
                <a:latin typeface="Calibri" pitchFamily="34"/>
                <a:ea typeface="Calibri" pitchFamily="34"/>
                <a:cs typeface="Calibri" pitchFamily="34"/>
              </a:rPr>
              <a:t>;</a:t>
            </a:r>
            <a:r>
              <a:rPr lang="en-GB" sz="2000" b="0" i="1" u="none" strike="noStrike" kern="1200" cap="none" spc="0" baseline="0" dirty="0">
                <a:solidFill>
                  <a:srgbClr val="00B050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’ ‘</a:t>
            </a:r>
            <a:r>
              <a:rPr lang="el-GR" sz="2000" i="1" kern="1200" dirty="0">
                <a:solidFill>
                  <a:srgbClr val="00B050"/>
                </a:solidFill>
                <a:latin typeface="Calibri" pitchFamily="34"/>
                <a:ea typeface="Calibri" pitchFamily="34"/>
                <a:cs typeface="Calibri" pitchFamily="34"/>
              </a:rPr>
              <a:t>Μπορείς να εξηγήσεις</a:t>
            </a:r>
            <a:r>
              <a:rPr lang="nl-NL" sz="2000" i="1" kern="1200" dirty="0">
                <a:solidFill>
                  <a:srgbClr val="00B050"/>
                </a:solidFill>
                <a:latin typeface="Calibri" pitchFamily="34"/>
                <a:ea typeface="Calibri" pitchFamily="34"/>
                <a:cs typeface="Calibri" pitchFamily="34"/>
              </a:rPr>
              <a:t>;</a:t>
            </a:r>
            <a:r>
              <a:rPr lang="en-GB" sz="2000" b="0" i="1" u="none" strike="noStrike" kern="1200" cap="none" spc="0" baseline="0" dirty="0">
                <a:solidFill>
                  <a:srgbClr val="00B050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’ ‘</a:t>
            </a:r>
            <a:r>
              <a:rPr lang="el-GR" sz="2000" i="1" kern="1200" dirty="0">
                <a:solidFill>
                  <a:srgbClr val="00B050"/>
                </a:solidFill>
                <a:latin typeface="Calibri" pitchFamily="34"/>
                <a:ea typeface="Calibri" pitchFamily="34"/>
                <a:cs typeface="Calibri" pitchFamily="34"/>
              </a:rPr>
              <a:t>Μπορείς να δώσεις κάποια παραδείγματα</a:t>
            </a:r>
            <a:r>
              <a:rPr lang="en-GB" sz="2000" b="0" i="1" u="none" strike="noStrike" kern="1200" cap="none" spc="0" baseline="0" dirty="0">
                <a:solidFill>
                  <a:srgbClr val="00B050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’</a:t>
            </a:r>
            <a:endParaRPr lang="en-NL" sz="2000" b="0" i="1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Calibri" pitchFamily="34"/>
            </a:endParaRPr>
          </a:p>
        </p:txBody>
      </p:sp>
      <p:sp>
        <p:nvSpPr>
          <p:cNvPr id="6" name="Google Shape;196;p10">
            <a:extLst>
              <a:ext uri="{FF2B5EF4-FFF2-40B4-BE49-F238E27FC236}">
                <a16:creationId xmlns:a16="http://schemas.microsoft.com/office/drawing/2014/main" id="{853ECF58-77DC-F54F-63C6-A6FDAB2B1081}"/>
              </a:ext>
            </a:extLst>
          </p:cNvPr>
          <p:cNvSpPr txBox="1"/>
          <p:nvPr/>
        </p:nvSpPr>
        <p:spPr>
          <a:xfrm>
            <a:off x="318625" y="1774090"/>
            <a:ext cx="402139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l-GR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Υποβάλλω </a:t>
            </a:r>
            <a:r>
              <a:rPr lang="nl-NL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follow-up 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ερωτήσεις</a:t>
            </a:r>
            <a:endParaRPr lang="nl-NL" sz="2000" dirty="0" err="1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74D1CAD-2D85-C573-314B-0F239818B48A}"/>
              </a:ext>
            </a:extLst>
          </p:cNvPr>
          <p:cNvSpPr txBox="1"/>
          <p:nvPr/>
        </p:nvSpPr>
        <p:spPr>
          <a:xfrm>
            <a:off x="1633539" y="819146"/>
            <a:ext cx="8924928" cy="4381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500" b="1" kern="1200" dirty="0">
                <a:latin typeface="Calibri" pitchFamily="34"/>
                <a:ea typeface="Calibri" pitchFamily="34"/>
                <a:cs typeface="Calibri" pitchFamily="34"/>
              </a:rPr>
              <a:t>Συλλογή δεδομένων</a:t>
            </a:r>
            <a:r>
              <a:rPr lang="en-GB" sz="2500" b="1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 – </a:t>
            </a:r>
            <a:r>
              <a:rPr lang="el-GR" sz="2500" b="1" kern="1200" dirty="0">
                <a:latin typeface="Calibri" pitchFamily="34"/>
                <a:ea typeface="Calibri" pitchFamily="34"/>
                <a:cs typeface="Calibri" pitchFamily="34"/>
              </a:rPr>
              <a:t>Κατά τη διάρκεια μιας συνέντευξης</a:t>
            </a:r>
            <a:endParaRPr lang="en-NL" sz="2500" b="1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Calibri" pitchFamily="3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6C9694E-151E-CF18-70A1-9B61391CCD2C}"/>
              </a:ext>
            </a:extLst>
          </p:cNvPr>
          <p:cNvSpPr txBox="1"/>
          <p:nvPr/>
        </p:nvSpPr>
        <p:spPr>
          <a:xfrm>
            <a:off x="933447" y="2466053"/>
            <a:ext cx="10496553" cy="7143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kern="1200" dirty="0">
                <a:solidFill>
                  <a:srgbClr val="00B050"/>
                </a:solidFill>
                <a:latin typeface="Calibri" pitchFamily="34"/>
                <a:ea typeface="Calibri" pitchFamily="34"/>
                <a:cs typeface="Calibri" pitchFamily="34"/>
              </a:rPr>
              <a:t>Καθοδηγητική ερώτηση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: </a:t>
            </a:r>
            <a:r>
              <a:rPr lang="el-GR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Μια ερώτηση που παραμέμπει ή ενθαρρύνει τον συνεντευξιαζόμενο να δώσει την απάντηση που ο ερευνητής έχει στο μυαλό του</a:t>
            </a:r>
            <a:endParaRPr lang="en-NL" sz="20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Calibri" pitchFamily="34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303C365-1CF2-5F01-9240-1F7B4BF261DB}"/>
              </a:ext>
            </a:extLst>
          </p:cNvPr>
          <p:cNvSpPr txBox="1"/>
          <p:nvPr/>
        </p:nvSpPr>
        <p:spPr>
          <a:xfrm>
            <a:off x="933447" y="3559044"/>
            <a:ext cx="10496553" cy="9001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i="1" kern="1200" dirty="0">
                <a:solidFill>
                  <a:srgbClr val="00B050"/>
                </a:solidFill>
                <a:latin typeface="Calibri" pitchFamily="34"/>
                <a:ea typeface="Calibri" pitchFamily="34"/>
                <a:cs typeface="Calibri" pitchFamily="34"/>
              </a:rPr>
              <a:t>Π.χ.. Ερευνητής</a:t>
            </a:r>
            <a:r>
              <a:rPr lang="en-GB" sz="2000" b="0" i="1" u="none" strike="noStrike" kern="1200" cap="none" spc="0" baseline="0" dirty="0">
                <a:solidFill>
                  <a:srgbClr val="00B050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: </a:t>
            </a:r>
            <a:r>
              <a:rPr lang="el-GR" sz="2000" b="0" i="1" u="none" strike="noStrike" kern="1200" cap="none" spc="0" baseline="0" dirty="0">
                <a:solidFill>
                  <a:srgbClr val="00B050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‘Πιστεύεις ότι ο κύριος λόγος που οι μαθητές έρχονται εδώ να αγοράσουν φαγητό είναι η τιμή</a:t>
            </a:r>
            <a:r>
              <a:rPr lang="nl-NL" sz="2000" b="0" i="1" u="none" strike="noStrike" kern="1200" cap="none" spc="0" baseline="0" dirty="0">
                <a:solidFill>
                  <a:srgbClr val="00B050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;</a:t>
            </a:r>
            <a:r>
              <a:rPr lang="el-GR" sz="2000" b="0" i="1" u="none" strike="noStrike" kern="1200" cap="none" spc="0" baseline="0" dirty="0">
                <a:solidFill>
                  <a:srgbClr val="00B050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’</a:t>
            </a:r>
            <a:endParaRPr lang="en-NL" sz="2000" b="0" i="1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Calibri" pitchFamily="34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41B9F3F-7CBF-2691-AA8D-FF5A79614880}"/>
              </a:ext>
            </a:extLst>
          </p:cNvPr>
          <p:cNvSpPr txBox="1"/>
          <p:nvPr/>
        </p:nvSpPr>
        <p:spPr>
          <a:xfrm>
            <a:off x="742950" y="4733921"/>
            <a:ext cx="10687050" cy="58340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i="0" u="none" strike="noStrike" kern="1200" cap="none" spc="0" baseline="0" dirty="0">
                <a:solidFill>
                  <a:srgbClr val="4E95D9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ΣΤΟΙ</a:t>
            </a:r>
            <a:r>
              <a:rPr lang="el-GR" sz="2400" kern="1200" dirty="0">
                <a:solidFill>
                  <a:srgbClr val="4E95D9"/>
                </a:solidFill>
                <a:latin typeface="Calibri" pitchFamily="34"/>
                <a:ea typeface="Calibri" pitchFamily="34"/>
                <a:cs typeface="Calibri" pitchFamily="34"/>
              </a:rPr>
              <a:t>ΧΕΙΟ</a:t>
            </a:r>
            <a:r>
              <a:rPr lang="en-GB" sz="2400" i="0" u="none" strike="noStrike" kern="1200" cap="none" spc="0" baseline="0" dirty="0">
                <a:solidFill>
                  <a:srgbClr val="4E95D9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 2:</a:t>
            </a:r>
            <a:r>
              <a:rPr lang="el-GR" sz="2400" i="0" u="none" strike="noStrike" kern="1200" cap="none" spc="0" baseline="0" dirty="0">
                <a:solidFill>
                  <a:srgbClr val="4E95D9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 Όχι καθοδηγητικές ερωτήσεις</a:t>
            </a:r>
            <a:endParaRPr lang="en-NL" sz="2400" i="0" u="none" strike="noStrike" kern="1200" cap="none" spc="0" baseline="0" dirty="0">
              <a:solidFill>
                <a:srgbClr val="4E95D9"/>
              </a:solidFill>
              <a:uFillTx/>
              <a:latin typeface="Calibri" pitchFamily="34"/>
              <a:ea typeface="Calibri" pitchFamily="34"/>
              <a:cs typeface="Calibri" pitchFamily="34"/>
            </a:endParaRPr>
          </a:p>
        </p:txBody>
      </p:sp>
      <p:sp>
        <p:nvSpPr>
          <p:cNvPr id="6" name="Google Shape;196;p10">
            <a:extLst>
              <a:ext uri="{FF2B5EF4-FFF2-40B4-BE49-F238E27FC236}">
                <a16:creationId xmlns:a16="http://schemas.microsoft.com/office/drawing/2014/main" id="{304F0719-D26C-FC12-030D-972BB5B6605C}"/>
              </a:ext>
            </a:extLst>
          </p:cNvPr>
          <p:cNvSpPr txBox="1"/>
          <p:nvPr/>
        </p:nvSpPr>
        <p:spPr>
          <a:xfrm>
            <a:off x="318625" y="1774090"/>
            <a:ext cx="495201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l-GR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Αποφεύγω τις καθοδηγητικές ερωτήσεις</a:t>
            </a:r>
            <a:endParaRPr lang="nl-NL" sz="2000" dirty="0" err="1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3AE664E7-5694-79BB-BB4C-FAD983F203AE}"/>
              </a:ext>
            </a:extLst>
          </p:cNvPr>
          <p:cNvSpPr txBox="1"/>
          <p:nvPr/>
        </p:nvSpPr>
        <p:spPr>
          <a:xfrm>
            <a:off x="1633539" y="819146"/>
            <a:ext cx="8924928" cy="4381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500" b="1" kern="1200" dirty="0">
                <a:latin typeface="Calibri" pitchFamily="34"/>
                <a:ea typeface="Calibri" pitchFamily="34"/>
                <a:cs typeface="Calibri" pitchFamily="34"/>
              </a:rPr>
              <a:t>Συλλογή δεδομένων</a:t>
            </a:r>
            <a:r>
              <a:rPr lang="en-GB" sz="2500" b="1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 – </a:t>
            </a:r>
            <a:r>
              <a:rPr lang="el-GR" sz="2500" b="1" kern="1200" dirty="0">
                <a:latin typeface="Calibri" pitchFamily="34"/>
                <a:ea typeface="Calibri" pitchFamily="34"/>
                <a:cs typeface="Calibri" pitchFamily="34"/>
              </a:rPr>
              <a:t>Κατά τη διάρκεια μιας συνέντευξης</a:t>
            </a:r>
            <a:endParaRPr lang="en-NL" sz="2500" b="1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Calibri" pitchFamily="3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CDCE5AD-75D4-4C02-0816-2AC0F1D18665}"/>
              </a:ext>
            </a:extLst>
          </p:cNvPr>
          <p:cNvSpPr txBox="1"/>
          <p:nvPr/>
        </p:nvSpPr>
        <p:spPr>
          <a:xfrm>
            <a:off x="847723" y="2451993"/>
            <a:ext cx="10496553" cy="4381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Έχω οπτική επαφή με τον συνεντευξιαζόμενο</a:t>
            </a:r>
            <a:endParaRPr lang="en-NL" sz="20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Calibri" pitchFamily="34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C025A10-7FD8-DA0C-2448-4B9ADBBE5305}"/>
              </a:ext>
            </a:extLst>
          </p:cNvPr>
          <p:cNvSpPr txBox="1"/>
          <p:nvPr/>
        </p:nvSpPr>
        <p:spPr>
          <a:xfrm>
            <a:off x="752475" y="5276700"/>
            <a:ext cx="10687050" cy="58340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kern="1200" dirty="0">
                <a:solidFill>
                  <a:srgbClr val="4E95D9"/>
                </a:solidFill>
                <a:latin typeface="Calibri" pitchFamily="34"/>
                <a:ea typeface="Calibri" pitchFamily="34"/>
                <a:cs typeface="Calibri" pitchFamily="34"/>
              </a:rPr>
              <a:t>ΣΤΟΙΧΕΙΟ</a:t>
            </a:r>
            <a:r>
              <a:rPr lang="en-GB" sz="2400" i="0" u="none" strike="noStrike" kern="1200" cap="none" spc="0" baseline="0" dirty="0">
                <a:solidFill>
                  <a:srgbClr val="4E95D9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 </a:t>
            </a:r>
            <a:r>
              <a:rPr lang="en-GB" sz="2400" i="0" u="none" strike="noStrike" kern="0" cap="none" spc="0" baseline="0" dirty="0">
                <a:solidFill>
                  <a:srgbClr val="4E95D9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3</a:t>
            </a:r>
            <a:r>
              <a:rPr lang="en-GB" sz="2400" i="0" u="none" strike="noStrike" kern="1200" cap="none" spc="0" baseline="0" dirty="0">
                <a:solidFill>
                  <a:srgbClr val="4E95D9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: </a:t>
            </a:r>
            <a:r>
              <a:rPr lang="el-GR" sz="2400" i="0" u="none" strike="noStrike" kern="1200" cap="none" spc="0" baseline="0" dirty="0">
                <a:solidFill>
                  <a:srgbClr val="4E95D9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Να ακούς</a:t>
            </a:r>
            <a:r>
              <a:rPr lang="el-GR" sz="2400" kern="1200" dirty="0">
                <a:solidFill>
                  <a:srgbClr val="4E95D9"/>
                </a:solidFill>
                <a:latin typeface="Calibri" pitchFamily="34"/>
                <a:ea typeface="Calibri" pitchFamily="34"/>
                <a:cs typeface="Calibri" pitchFamily="34"/>
              </a:rPr>
              <a:t> με προσοχή, να δείχνεις ότι νοιάζεσαι για τα λεγόμενα</a:t>
            </a:r>
            <a:endParaRPr lang="en-NL" sz="2400" i="0" u="none" strike="noStrike" kern="1200" cap="none" spc="0" baseline="0" dirty="0">
              <a:solidFill>
                <a:srgbClr val="4E95D9"/>
              </a:solidFill>
              <a:uFillTx/>
              <a:latin typeface="Calibri" pitchFamily="34"/>
              <a:ea typeface="Calibri" pitchFamily="34"/>
              <a:cs typeface="Calibri" pitchFamily="34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ECF2BD6-684B-F999-3F89-D203C201F190}"/>
              </a:ext>
            </a:extLst>
          </p:cNvPr>
          <p:cNvSpPr txBox="1"/>
          <p:nvPr/>
        </p:nvSpPr>
        <p:spPr>
          <a:xfrm>
            <a:off x="847723" y="3144944"/>
            <a:ext cx="10496553" cy="7000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342900" marR="0" lvl="0" indent="-342900" algn="l" defTabSz="914400" rtl="0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Άκουγε με προσοχή τον συνεντευξιαζόμενο – μην διακόπτεις καθώς μιλά!</a:t>
            </a:r>
            <a:endParaRPr lang="en-NL" sz="20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Calibri" pitchFamily="34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3FD8405-CC66-1761-AED6-4FA9CFE1F1CB}"/>
              </a:ext>
            </a:extLst>
          </p:cNvPr>
          <p:cNvSpPr txBox="1"/>
          <p:nvPr/>
        </p:nvSpPr>
        <p:spPr>
          <a:xfrm>
            <a:off x="847723" y="3945044"/>
            <a:ext cx="10496553" cy="58340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Όχι τ</a:t>
            </a:r>
            <a:r>
              <a:rPr lang="el-GR" sz="2000" kern="1200" dirty="0">
                <a:latin typeface="Calibri" pitchFamily="34"/>
                <a:ea typeface="Calibri" pitchFamily="34"/>
                <a:cs typeface="Calibri" pitchFamily="34"/>
              </a:rPr>
              <a:t>ηλέφωνο ή άλλους περισπασμούς (</a:t>
            </a:r>
            <a:r>
              <a:rPr lang="en-GB" sz="2000" kern="1200" dirty="0">
                <a:latin typeface="Calibri" pitchFamily="34"/>
                <a:ea typeface="Calibri" pitchFamily="34"/>
                <a:cs typeface="Calibri" pitchFamily="34"/>
              </a:rPr>
              <a:t>distractions)</a:t>
            </a:r>
            <a:endParaRPr lang="en-NL" sz="20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Calibri" pitchFamily="34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507F5A0-3479-B535-6BFD-E1549AAC0596}"/>
              </a:ext>
            </a:extLst>
          </p:cNvPr>
          <p:cNvSpPr txBox="1"/>
          <p:nvPr/>
        </p:nvSpPr>
        <p:spPr>
          <a:xfrm>
            <a:off x="847723" y="4628457"/>
            <a:ext cx="10496553" cy="4381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kern="1200" dirty="0">
                <a:latin typeface="Calibri" pitchFamily="34"/>
                <a:ea typeface="Calibri" pitchFamily="34"/>
                <a:cs typeface="Calibri" pitchFamily="34"/>
              </a:rPr>
              <a:t>Δώσε χρόνο στο συνεντευξιαζόμενο να σκεφτεί</a:t>
            </a:r>
            <a:endParaRPr lang="en-NL" sz="20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Calibri" pitchFamily="34"/>
            </a:endParaRPr>
          </a:p>
        </p:txBody>
      </p:sp>
      <p:sp>
        <p:nvSpPr>
          <p:cNvPr id="8" name="Google Shape;196;p10">
            <a:extLst>
              <a:ext uri="{FF2B5EF4-FFF2-40B4-BE49-F238E27FC236}">
                <a16:creationId xmlns:a16="http://schemas.microsoft.com/office/drawing/2014/main" id="{FF8751E5-CD60-93A2-ACC0-607F1F5A10F4}"/>
              </a:ext>
            </a:extLst>
          </p:cNvPr>
          <p:cNvSpPr txBox="1"/>
          <p:nvPr/>
        </p:nvSpPr>
        <p:spPr>
          <a:xfrm>
            <a:off x="508676" y="1805515"/>
            <a:ext cx="1032028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l-GR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Ακούω τον συνεντευξιαζόμενο (αυτόν που μου δίνει τη συνέντευξη) πολύ προσεκτικά</a:t>
            </a:r>
            <a:endParaRPr lang="nl-NL" sz="2000" dirty="0" err="1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87D5EA2-1DA8-098B-7F48-7EADE0669276}"/>
              </a:ext>
            </a:extLst>
          </p:cNvPr>
          <p:cNvSpPr txBox="1"/>
          <p:nvPr/>
        </p:nvSpPr>
        <p:spPr>
          <a:xfrm>
            <a:off x="1633539" y="819146"/>
            <a:ext cx="8924928" cy="4381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500" b="1" kern="1200" dirty="0">
                <a:latin typeface="Calibri" pitchFamily="34"/>
                <a:ea typeface="Calibri" pitchFamily="34"/>
                <a:cs typeface="Calibri" pitchFamily="34"/>
              </a:rPr>
              <a:t>Συλλογή δεδομένων</a:t>
            </a:r>
            <a:r>
              <a:rPr lang="en-GB" sz="2500" b="1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 – </a:t>
            </a:r>
            <a:r>
              <a:rPr lang="el-GR" sz="2500" b="1" kern="1200" dirty="0">
                <a:latin typeface="Calibri" pitchFamily="34"/>
                <a:ea typeface="Calibri" pitchFamily="34"/>
                <a:cs typeface="Calibri" pitchFamily="34"/>
              </a:rPr>
              <a:t>Κατά τη διάρκεια μιας συνέντευξης</a:t>
            </a:r>
            <a:endParaRPr lang="en-NL" sz="2500" b="1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Calibri" pitchFamily="3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F58A680-9901-AD6F-8AE3-B6C1DFC6F2C9}"/>
              </a:ext>
            </a:extLst>
          </p:cNvPr>
          <p:cNvSpPr txBox="1"/>
          <p:nvPr/>
        </p:nvSpPr>
        <p:spPr>
          <a:xfrm>
            <a:off x="933446" y="1838321"/>
            <a:ext cx="10496553" cy="4381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Να υποβάλεις όλες τις ερωτήσεις του ερωτηματολογίου</a:t>
            </a:r>
            <a:endParaRPr lang="en-NL" sz="20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Calibri" pitchFamily="34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2466AF0-5DF0-CC2E-9314-999D5A94F959}"/>
              </a:ext>
            </a:extLst>
          </p:cNvPr>
          <p:cNvSpPr txBox="1"/>
          <p:nvPr/>
        </p:nvSpPr>
        <p:spPr>
          <a:xfrm>
            <a:off x="847723" y="2810323"/>
            <a:ext cx="10496553" cy="7391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342900" lvl="0" indent="-342900">
              <a:lnSpc>
                <a:spcPct val="90000"/>
              </a:lnSpc>
              <a:spcBef>
                <a:spcPts val="100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Πάρε όσο το δυνατό περισσότερες σημειώσεις (ηλεκτρονικά ή στο χαρτί) από αυτά που σου λέει ο συνεντευξιαζόμενος</a:t>
            </a:r>
            <a:endParaRPr lang="en-GB" sz="20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Calibri" pitchFamily="34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7EA8682-FCAC-EE9B-AA5E-15AFD35ACEA3}"/>
              </a:ext>
            </a:extLst>
          </p:cNvPr>
          <p:cNvSpPr txBox="1"/>
          <p:nvPr/>
        </p:nvSpPr>
        <p:spPr>
          <a:xfrm>
            <a:off x="847723" y="3732276"/>
            <a:ext cx="10496553" cy="50958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dirty="0">
                <a:latin typeface="Calibri" pitchFamily="34"/>
                <a:ea typeface="Calibri" pitchFamily="34"/>
                <a:cs typeface="Calibri" pitchFamily="34"/>
              </a:rPr>
              <a:t>Μην βγάζεις φωτογραφίες των ατόμων σου δίνουν συνέντευξη</a:t>
            </a:r>
            <a:endParaRPr lang="en-GB" sz="20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Calibri" pitchFamily="34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F3787A7-4FEE-F425-1C49-C6FE9F6511D8}"/>
              </a:ext>
            </a:extLst>
          </p:cNvPr>
          <p:cNvSpPr txBox="1"/>
          <p:nvPr/>
        </p:nvSpPr>
        <p:spPr>
          <a:xfrm>
            <a:off x="847723" y="4699997"/>
            <a:ext cx="10496553" cy="7667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Μην ηχογραφάς το άτομο που σου δίνει συνέντευξη (εκτός εάν έχεις τη γραπτή του συγκατάθεση)</a:t>
            </a:r>
            <a:endParaRPr lang="en-GB" sz="20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Calibri" pitchFamily="34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E3069F6A-6234-17D8-A5FA-799FD910C104}"/>
              </a:ext>
            </a:extLst>
          </p:cNvPr>
          <p:cNvSpPr txBox="1"/>
          <p:nvPr/>
        </p:nvSpPr>
        <p:spPr>
          <a:xfrm>
            <a:off x="1633539" y="819146"/>
            <a:ext cx="8924928" cy="4381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500" b="1" kern="1200" dirty="0">
                <a:latin typeface="Calibri" pitchFamily="34"/>
                <a:ea typeface="Calibri" pitchFamily="34"/>
                <a:cs typeface="Calibri" pitchFamily="34"/>
              </a:rPr>
              <a:t>Συλλογή δεδομένων</a:t>
            </a:r>
            <a:r>
              <a:rPr lang="en-GB" sz="2500" b="1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 – </a:t>
            </a:r>
            <a:r>
              <a:rPr lang="el-GR" sz="2500" b="1" kern="1200" dirty="0">
                <a:latin typeface="Calibri" pitchFamily="34"/>
                <a:ea typeface="Calibri" pitchFamily="34"/>
                <a:cs typeface="Calibri" pitchFamily="34"/>
              </a:rPr>
              <a:t>Κατά τη διάρκεια μιας συνέντευξης</a:t>
            </a:r>
            <a:endParaRPr lang="en-NL" sz="2500" b="1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Calibri" pitchFamily="3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"/>
          <p:cNvSpPr/>
          <p:nvPr/>
        </p:nvSpPr>
        <p:spPr>
          <a:xfrm>
            <a:off x="-34810" y="-10187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36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3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7095" y="5463724"/>
            <a:ext cx="1198467" cy="119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33104" y="5944438"/>
            <a:ext cx="2782189" cy="6469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3FACF51-68CF-DCE4-B200-A96BF2B6D161}"/>
              </a:ext>
            </a:extLst>
          </p:cNvPr>
          <p:cNvSpPr txBox="1"/>
          <p:nvPr/>
        </p:nvSpPr>
        <p:spPr>
          <a:xfrm>
            <a:off x="2450869" y="1802588"/>
            <a:ext cx="152136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Πριν</a:t>
            </a:r>
            <a:endParaRPr lang="en-US" sz="20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</a:ext>
              </a:extLst>
            </a:endParaRPr>
          </a:p>
        </p:txBody>
      </p:sp>
      <p:sp>
        <p:nvSpPr>
          <p:cNvPr id="2" name="Google Shape;196;p10">
            <a:extLst>
              <a:ext uri="{FF2B5EF4-FFF2-40B4-BE49-F238E27FC236}">
                <a16:creationId xmlns:a16="http://schemas.microsoft.com/office/drawing/2014/main" id="{09670C23-6222-4021-F345-8DCA6F65C110}"/>
              </a:ext>
            </a:extLst>
          </p:cNvPr>
          <p:cNvSpPr txBox="1"/>
          <p:nvPr/>
        </p:nvSpPr>
        <p:spPr>
          <a:xfrm>
            <a:off x="2257461" y="700697"/>
            <a:ext cx="7677078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Ερωτηματολόγια αντικτύπου</a:t>
            </a:r>
            <a:endParaRPr lang="nl-NL" sz="25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kstvak 4">
            <a:extLst>
              <a:ext uri="{FF2B5EF4-FFF2-40B4-BE49-F238E27FC236}">
                <a16:creationId xmlns:a16="http://schemas.microsoft.com/office/drawing/2014/main" id="{90E2550E-3CFF-4258-A5E2-F4AB1C3AFAB0}"/>
              </a:ext>
            </a:extLst>
          </p:cNvPr>
          <p:cNvSpPr txBox="1"/>
          <p:nvPr/>
        </p:nvSpPr>
        <p:spPr>
          <a:xfrm>
            <a:off x="8148662" y="1840233"/>
            <a:ext cx="152136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Μετά</a:t>
            </a:r>
            <a:endParaRPr lang="en-US" sz="20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</a:ext>
              </a:extLst>
            </a:endParaRPr>
          </a:p>
        </p:txBody>
      </p:sp>
    </p:spTree>
    <p:extLst>
      <p:ext uri="{BB962C8B-B14F-4D97-AF65-F5344CB8AC3E}">
        <p14:creationId xmlns:p14="http://schemas.microsoft.com/office/powerpoint/2010/main" val="1236975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>
          <a:extLst>
            <a:ext uri="{FF2B5EF4-FFF2-40B4-BE49-F238E27FC236}">
              <a16:creationId xmlns:a16="http://schemas.microsoft.com/office/drawing/2014/main" id="{BDF6D042-952F-9AD5-A3CA-E940B53B3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">
            <a:extLst>
              <a:ext uri="{FF2B5EF4-FFF2-40B4-BE49-F238E27FC236}">
                <a16:creationId xmlns:a16="http://schemas.microsoft.com/office/drawing/2014/main" id="{1D2E102C-FA10-0403-9E92-72BAC72638A1}"/>
              </a:ext>
            </a:extLst>
          </p:cNvPr>
          <p:cNvSpPr txBox="1"/>
          <p:nvPr/>
        </p:nvSpPr>
        <p:spPr>
          <a:xfrm>
            <a:off x="2257461" y="700697"/>
            <a:ext cx="767707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Περιεχόμενα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198;p10">
            <a:extLst>
              <a:ext uri="{FF2B5EF4-FFF2-40B4-BE49-F238E27FC236}">
                <a16:creationId xmlns:a16="http://schemas.microsoft.com/office/drawing/2014/main" id="{16E8D054-7840-641E-D080-78AFF558EF99}"/>
              </a:ext>
            </a:extLst>
          </p:cNvPr>
          <p:cNvSpPr txBox="1"/>
          <p:nvPr/>
        </p:nvSpPr>
        <p:spPr>
          <a:xfrm>
            <a:off x="937317" y="4038372"/>
            <a:ext cx="6740479" cy="504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algn="just">
              <a:lnSpc>
                <a:spcPct val="114999"/>
              </a:lnSpc>
              <a:buSzPts val="2000"/>
              <a:buFont typeface="Arial"/>
              <a:buChar char="•"/>
            </a:pP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Αντίκτυπο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Ερωτηματολόγιο πριν και μετά</a:t>
            </a: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198;p10">
            <a:extLst>
              <a:ext uri="{FF2B5EF4-FFF2-40B4-BE49-F238E27FC236}">
                <a16:creationId xmlns:a16="http://schemas.microsoft.com/office/drawing/2014/main" id="{9C4DD557-18FE-C4BB-6344-2D0B56CC67A8}"/>
              </a:ext>
            </a:extLst>
          </p:cNvPr>
          <p:cNvSpPr txBox="1"/>
          <p:nvPr/>
        </p:nvSpPr>
        <p:spPr>
          <a:xfrm>
            <a:off x="937318" y="1592895"/>
            <a:ext cx="6740479" cy="504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algn="just">
              <a:lnSpc>
                <a:spcPct val="114999"/>
              </a:lnSpc>
              <a:buSzPts val="2000"/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RE-TASTY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σε συντομία</a:t>
            </a: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98;p10">
            <a:extLst>
              <a:ext uri="{FF2B5EF4-FFF2-40B4-BE49-F238E27FC236}">
                <a16:creationId xmlns:a16="http://schemas.microsoft.com/office/drawing/2014/main" id="{57B86CDA-3F43-0F1B-5B11-B817142A60D0}"/>
              </a:ext>
            </a:extLst>
          </p:cNvPr>
          <p:cNvSpPr txBox="1"/>
          <p:nvPr/>
        </p:nvSpPr>
        <p:spPr>
          <a:xfrm>
            <a:off x="937317" y="2334973"/>
            <a:ext cx="6740479" cy="504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algn="just">
              <a:lnSpc>
                <a:spcPct val="114999"/>
              </a:lnSpc>
              <a:buSzPts val="2000"/>
              <a:buFont typeface="Arial"/>
              <a:buChar char="•"/>
            </a:pP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Τί είναι η Επιστήμη των Πολιτών</a:t>
            </a: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198;p10">
            <a:extLst>
              <a:ext uri="{FF2B5EF4-FFF2-40B4-BE49-F238E27FC236}">
                <a16:creationId xmlns:a16="http://schemas.microsoft.com/office/drawing/2014/main" id="{0D616902-6009-BF93-A5B2-183840E095BB}"/>
              </a:ext>
            </a:extLst>
          </p:cNvPr>
          <p:cNvSpPr txBox="1"/>
          <p:nvPr/>
        </p:nvSpPr>
        <p:spPr>
          <a:xfrm>
            <a:off x="937317" y="3176576"/>
            <a:ext cx="6740479" cy="504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algn="just">
              <a:lnSpc>
                <a:spcPct val="114999"/>
              </a:lnSpc>
              <a:buSzPts val="2000"/>
              <a:buFont typeface="Arial"/>
              <a:buChar char="•"/>
            </a:pP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κύκλος της έρευνας στην Επιστήμη των Πολιτών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534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A1BB4A-6CBA-04BD-DEF7-0F26BC003811}"/>
              </a:ext>
            </a:extLst>
          </p:cNvPr>
          <p:cNvGrpSpPr/>
          <p:nvPr/>
        </p:nvGrpSpPr>
        <p:grpSpPr>
          <a:xfrm>
            <a:off x="1032082" y="2143385"/>
            <a:ext cx="731521" cy="731520"/>
            <a:chOff x="674918" y="1729983"/>
            <a:chExt cx="731521" cy="731520"/>
          </a:xfrm>
        </p:grpSpPr>
        <p:sp>
          <p:nvSpPr>
            <p:cNvPr id="42" name="Google Shape;42;p2"/>
            <p:cNvSpPr/>
            <p:nvPr/>
          </p:nvSpPr>
          <p:spPr>
            <a:xfrm>
              <a:off x="674918" y="1729983"/>
              <a:ext cx="731520" cy="7315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5" name="Google Shape;45;p2"/>
            <p:cNvSpPr txBox="1"/>
            <p:nvPr/>
          </p:nvSpPr>
          <p:spPr>
            <a:xfrm>
              <a:off x="741513" y="1874494"/>
              <a:ext cx="66492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 dirty="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01.</a:t>
              </a:r>
              <a:endParaRPr sz="24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28F5751-5993-0CBD-AC63-FD6C4CC5EE87}"/>
              </a:ext>
            </a:extLst>
          </p:cNvPr>
          <p:cNvGrpSpPr/>
          <p:nvPr/>
        </p:nvGrpSpPr>
        <p:grpSpPr>
          <a:xfrm>
            <a:off x="1032081" y="5399263"/>
            <a:ext cx="731521" cy="731520"/>
            <a:chOff x="674918" y="4512686"/>
            <a:chExt cx="731521" cy="731520"/>
          </a:xfrm>
        </p:grpSpPr>
        <p:sp>
          <p:nvSpPr>
            <p:cNvPr id="44" name="Google Shape;44;p2"/>
            <p:cNvSpPr/>
            <p:nvPr/>
          </p:nvSpPr>
          <p:spPr>
            <a:xfrm>
              <a:off x="674918" y="4512686"/>
              <a:ext cx="731520" cy="7315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7" name="Google Shape;47;p2"/>
            <p:cNvSpPr txBox="1"/>
            <p:nvPr/>
          </p:nvSpPr>
          <p:spPr>
            <a:xfrm>
              <a:off x="741513" y="4662298"/>
              <a:ext cx="66492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 dirty="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02.</a:t>
              </a:r>
              <a:endParaRPr sz="24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14FCA6C-DF13-682E-0951-0CA61D1B8E03}"/>
              </a:ext>
            </a:extLst>
          </p:cNvPr>
          <p:cNvGrpSpPr/>
          <p:nvPr/>
        </p:nvGrpSpPr>
        <p:grpSpPr>
          <a:xfrm>
            <a:off x="6402373" y="2406258"/>
            <a:ext cx="731520" cy="731520"/>
            <a:chOff x="6131789" y="1729983"/>
            <a:chExt cx="731520" cy="731520"/>
          </a:xfrm>
        </p:grpSpPr>
        <p:sp>
          <p:nvSpPr>
            <p:cNvPr id="39" name="Google Shape;39;p2"/>
            <p:cNvSpPr/>
            <p:nvPr/>
          </p:nvSpPr>
          <p:spPr>
            <a:xfrm>
              <a:off x="6131789" y="1729983"/>
              <a:ext cx="731520" cy="7315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8" name="Google Shape;48;p2"/>
            <p:cNvSpPr txBox="1"/>
            <p:nvPr/>
          </p:nvSpPr>
          <p:spPr>
            <a:xfrm>
              <a:off x="6197418" y="1874494"/>
              <a:ext cx="66492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 dirty="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03.</a:t>
              </a:r>
              <a:endParaRPr sz="24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3F7BE4-2454-FF97-1403-42E7E846D119}"/>
              </a:ext>
            </a:extLst>
          </p:cNvPr>
          <p:cNvGrpSpPr/>
          <p:nvPr/>
        </p:nvGrpSpPr>
        <p:grpSpPr>
          <a:xfrm>
            <a:off x="6402373" y="3797609"/>
            <a:ext cx="731520" cy="731520"/>
            <a:chOff x="6131789" y="3121334"/>
            <a:chExt cx="731520" cy="731520"/>
          </a:xfrm>
        </p:grpSpPr>
        <p:sp>
          <p:nvSpPr>
            <p:cNvPr id="40" name="Google Shape;40;p2"/>
            <p:cNvSpPr/>
            <p:nvPr/>
          </p:nvSpPr>
          <p:spPr>
            <a:xfrm>
              <a:off x="6131789" y="3121334"/>
              <a:ext cx="731520" cy="7315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9" name="Google Shape;49;p2"/>
            <p:cNvSpPr txBox="1"/>
            <p:nvPr/>
          </p:nvSpPr>
          <p:spPr>
            <a:xfrm>
              <a:off x="6197418" y="3264679"/>
              <a:ext cx="66492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 dirty="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04.</a:t>
              </a:r>
              <a:endParaRPr sz="24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52" name="Google Shape;52;p2"/>
          <p:cNvSpPr txBox="1"/>
          <p:nvPr/>
        </p:nvSpPr>
        <p:spPr>
          <a:xfrm>
            <a:off x="2061571" y="2051421"/>
            <a:ext cx="4003871" cy="327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14999"/>
              </a:lnSpc>
            </a:pPr>
            <a:r>
              <a:rPr lang="el-G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Επιστήμη των Πολιτών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 μαθητές διερευνούν το δικό τους σχολικό διατροφικό σύστημα και συλλέγουν στοιχεία για το σχολείο τους. Τα στοιχεία μπορούν να χρησιμοποιηθούν μόνο από το σχολείο, ή μπορούν επίσης να συμπεριληφθούν σε μια βάση δεδομένων, συνεισφέροντας έτσι στην επιστημονική γνώση και στην διαγραφή πολιτικής για το θέμα.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Google Shape;57;p2"/>
          <p:cNvSpPr txBox="1"/>
          <p:nvPr/>
        </p:nvSpPr>
        <p:spPr>
          <a:xfrm>
            <a:off x="3743055" y="803693"/>
            <a:ext cx="4716639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3200"/>
            </a:pP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RE-TASTY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 </a:t>
            </a:r>
            <a:r>
              <a:rPr lang="el-GR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σε συντομία</a:t>
            </a:r>
            <a:endParaRPr sz="3200" b="1" i="0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Georgia"/>
            </a:endParaRPr>
          </a:p>
        </p:txBody>
      </p:sp>
      <p:sp>
        <p:nvSpPr>
          <p:cNvPr id="59" name="Google Shape;59;p2"/>
          <p:cNvSpPr txBox="1"/>
          <p:nvPr/>
        </p:nvSpPr>
        <p:spPr>
          <a:xfrm>
            <a:off x="2091162" y="5237237"/>
            <a:ext cx="4003871" cy="1366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14999"/>
              </a:lnSpc>
            </a:pPr>
            <a:r>
              <a:rPr lang="el-G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Κύρια ερευνητική ερώτηση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Πώς μπορούμε να κάνουμε το σχολικό διατροφικό μας σύστημα πιο αειφόρο και πιο υγιές</a:t>
            </a: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52;p2">
            <a:extLst>
              <a:ext uri="{FF2B5EF4-FFF2-40B4-BE49-F238E27FC236}">
                <a16:creationId xmlns:a16="http://schemas.microsoft.com/office/drawing/2014/main" id="{0F77F5AC-9622-243A-81C4-0B20E5A3847A}"/>
              </a:ext>
            </a:extLst>
          </p:cNvPr>
          <p:cNvSpPr txBox="1"/>
          <p:nvPr/>
        </p:nvSpPr>
        <p:spPr>
          <a:xfrm>
            <a:off x="7431861" y="2291994"/>
            <a:ext cx="3748042" cy="104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14999"/>
              </a:lnSpc>
            </a:pPr>
            <a:r>
              <a:rPr lang="el-G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Σχέδιο δράσης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Πώς μπορούμε να κάνουμε το σχολικό διατροφικό μας σύστημα πιο αειφόρο και πιο υγιές</a:t>
            </a: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52;p2">
            <a:extLst>
              <a:ext uri="{FF2B5EF4-FFF2-40B4-BE49-F238E27FC236}">
                <a16:creationId xmlns:a16="http://schemas.microsoft.com/office/drawing/2014/main" id="{34445E52-00A0-0BF6-0F18-7E094DAAC8F8}"/>
              </a:ext>
            </a:extLst>
          </p:cNvPr>
          <p:cNvSpPr txBox="1"/>
          <p:nvPr/>
        </p:nvSpPr>
        <p:spPr>
          <a:xfrm>
            <a:off x="7431861" y="3737247"/>
            <a:ext cx="3814637" cy="1685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14999"/>
              </a:lnSpc>
            </a:pPr>
            <a:r>
              <a:rPr lang="el-G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Παρακολούθηση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Ποσοτικά δεδομένα από το σχολικό διατροφικό σύστημα (διαφόρων σχολείων) συλλέγονται για να συνεισφέρουν στην γνώση και στην πολιτική.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57;p2">
            <a:extLst>
              <a:ext uri="{FF2B5EF4-FFF2-40B4-BE49-F238E27FC236}">
                <a16:creationId xmlns:a16="http://schemas.microsoft.com/office/drawing/2014/main" id="{32AB45D9-6F87-1BBE-9657-1D4107C021DE}"/>
              </a:ext>
            </a:extLst>
          </p:cNvPr>
          <p:cNvSpPr txBox="1"/>
          <p:nvPr/>
        </p:nvSpPr>
        <p:spPr>
          <a:xfrm>
            <a:off x="1677023" y="1373984"/>
            <a:ext cx="934340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3200"/>
            </a:pPr>
            <a:r>
              <a:rPr lang="en-US" sz="2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Re</a:t>
            </a:r>
            <a:r>
              <a:rPr lang="en-US" sz="22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search – </a:t>
            </a:r>
            <a:r>
              <a:rPr lang="en-US" sz="2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T</a:t>
            </a:r>
            <a:r>
              <a:rPr lang="en-US" sz="22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ransformative </a:t>
            </a:r>
            <a:r>
              <a:rPr lang="en-US" sz="2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A</a:t>
            </a:r>
            <a:r>
              <a:rPr lang="en-US" sz="22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ctions for </a:t>
            </a:r>
            <a:r>
              <a:rPr lang="en-US" sz="2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S</a:t>
            </a:r>
            <a:r>
              <a:rPr lang="en-US" sz="22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ustainability </a:t>
            </a:r>
          </a:p>
          <a:p>
            <a:pPr algn="ctr">
              <a:buSzPts val="3200"/>
            </a:pPr>
            <a:r>
              <a:rPr lang="en-US" sz="2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T</a:t>
            </a:r>
            <a:r>
              <a:rPr lang="en-US" sz="22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ogether with </a:t>
            </a:r>
            <a:r>
              <a:rPr lang="en-US" sz="2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Y</a:t>
            </a:r>
            <a:r>
              <a:rPr lang="en-US" sz="22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outh</a:t>
            </a:r>
            <a:endParaRPr sz="22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/>
        </p:nvSpPr>
        <p:spPr>
          <a:xfrm>
            <a:off x="748145" y="806112"/>
            <a:ext cx="10104238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"/>
              </a:rPr>
              <a:t>Τί είναι η Επιστήμη των Πολιτών</a:t>
            </a:r>
            <a:r>
              <a:rPr lang="nl-NL" sz="25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"/>
              </a:rPr>
              <a:t>;</a:t>
            </a:r>
            <a:endParaRPr sz="2500" b="1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0363763-ABBB-B0F8-BC2C-C20D63AE33E2}"/>
              </a:ext>
            </a:extLst>
          </p:cNvPr>
          <p:cNvSpPr txBox="1">
            <a:spLocks/>
          </p:cNvSpPr>
          <p:nvPr/>
        </p:nvSpPr>
        <p:spPr>
          <a:xfrm>
            <a:off x="993261" y="4857831"/>
            <a:ext cx="7976077" cy="148581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Ενεργοί πολίτες, όχι ειδικοί (π.χ., μαθητές)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Συλλογή δεδομένων και άλλες ερευνητικές δραστηριότητες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Αντίκτυπο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διάχυση της γνώσης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(π.χ., μέσα από κάποια δημοσίευση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>
              <a:lnSpc>
                <a:spcPct val="115000"/>
              </a:lnSpc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https://emerginginvestigators.org/</a:t>
            </a:r>
            <a:endParaRPr lang="en-N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A logo of hands around a globe&#10;&#10;Description automatically generated">
            <a:extLst>
              <a:ext uri="{FF2B5EF4-FFF2-40B4-BE49-F238E27FC236}">
                <a16:creationId xmlns:a16="http://schemas.microsoft.com/office/drawing/2014/main" id="{8113AF9D-0AE0-81AF-F500-5C1DF8C902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24" y="1421950"/>
            <a:ext cx="3449701" cy="3132976"/>
          </a:xfrm>
          <a:prstGeom prst="rect">
            <a:avLst/>
          </a:prstGeom>
        </p:spPr>
      </p:pic>
      <p:pic>
        <p:nvPicPr>
          <p:cNvPr id="3" name="Online Media 2" title="What is citizen science?">
            <a:hlinkClick r:id="" action="ppaction://media"/>
            <a:extLst>
              <a:ext uri="{FF2B5EF4-FFF2-40B4-BE49-F238E27FC236}">
                <a16:creationId xmlns:a16="http://schemas.microsoft.com/office/drawing/2014/main" id="{81562B42-C4C3-4056-D3B7-F84F47F3007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65746" y="1759367"/>
            <a:ext cx="4634518" cy="26185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857CE0-D9F5-594D-F65A-781A6067BC3C}"/>
              </a:ext>
            </a:extLst>
          </p:cNvPr>
          <p:cNvSpPr txBox="1"/>
          <p:nvPr/>
        </p:nvSpPr>
        <p:spPr>
          <a:xfrm>
            <a:off x="1067204" y="4377876"/>
            <a:ext cx="60944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dirty="0"/>
              <a:t>https://www.youtube.com/watch?v=HUQF_YfGcJI</a:t>
            </a:r>
          </a:p>
        </p:txBody>
      </p:sp>
      <p:pic>
        <p:nvPicPr>
          <p:cNvPr id="6" name="Afbeelding 5" descr="Vraagtekens png | PNGEgg">
            <a:extLst>
              <a:ext uri="{FF2B5EF4-FFF2-40B4-BE49-F238E27FC236}">
                <a16:creationId xmlns:a16="http://schemas.microsoft.com/office/drawing/2014/main" id="{98E9F44A-7026-DAE8-3653-2829E06112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03966" y="4693751"/>
            <a:ext cx="2148417" cy="124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>
          <a:extLst>
            <a:ext uri="{FF2B5EF4-FFF2-40B4-BE49-F238E27FC236}">
              <a16:creationId xmlns:a16="http://schemas.microsoft.com/office/drawing/2014/main" id="{A85B6A16-7C94-33B7-7418-47833BCFE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>
            <a:extLst>
              <a:ext uri="{FF2B5EF4-FFF2-40B4-BE49-F238E27FC236}">
                <a16:creationId xmlns:a16="http://schemas.microsoft.com/office/drawing/2014/main" id="{4012E7BC-D260-2C85-249E-81C266BA1ADA}"/>
              </a:ext>
            </a:extLst>
          </p:cNvPr>
          <p:cNvSpPr txBox="1"/>
          <p:nvPr/>
        </p:nvSpPr>
        <p:spPr>
          <a:xfrm>
            <a:off x="894012" y="890878"/>
            <a:ext cx="10104238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3200"/>
            </a:pPr>
            <a:r>
              <a:rPr lang="el-GR" sz="25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Παράδειγμα ενός προγράμματος Επιστήμης των Πολιτών για φαγητό στο σχολείο</a:t>
            </a:r>
            <a:endParaRPr lang="en-US" sz="25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3" name="Google Shape;123;p7">
            <a:extLst>
              <a:ext uri="{FF2B5EF4-FFF2-40B4-BE49-F238E27FC236}">
                <a16:creationId xmlns:a16="http://schemas.microsoft.com/office/drawing/2014/main" id="{8A993DCD-591C-6580-A2A3-DCB63F71A548}"/>
              </a:ext>
            </a:extLst>
          </p:cNvPr>
          <p:cNvSpPr txBox="1"/>
          <p:nvPr/>
        </p:nvSpPr>
        <p:spPr>
          <a:xfrm>
            <a:off x="479456" y="1763316"/>
            <a:ext cx="11245819" cy="1914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Στην Αυστρία, έφηβοι μαθητές (</a:t>
            </a:r>
            <a:r>
              <a:rPr lang="nl-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citizen</a:t>
            </a: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 </a:t>
            </a:r>
            <a:r>
              <a:rPr lang="nl-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scientists</a:t>
            </a: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)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 σύλλεξαν δεδομένα (εικόνες και περιγραφές) τροφίμων που πωλούνται μέσα και γύρω από το σχολείο τους – κατηγοριοποίησαν τα τρόφιμα σε υγιεινά, μέτρια υγιεινά και ανθυγιεινά (</a:t>
            </a:r>
            <a:r>
              <a:rPr lang="nl-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Gell</a:t>
            </a: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eorgia"/>
              </a:rPr>
              <a:t> et al., 2023).</a:t>
            </a:r>
            <a:endParaRPr lang="en-US"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Georgia"/>
            </a:endParaRPr>
          </a:p>
          <a:p>
            <a:pPr marR="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en-US"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85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20732-9A18-4070-A69C-EB6EF8119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8844AE-3482-0BFC-9F43-944D465EFB8D}"/>
              </a:ext>
            </a:extLst>
          </p:cNvPr>
          <p:cNvSpPr txBox="1"/>
          <p:nvPr/>
        </p:nvSpPr>
        <p:spPr>
          <a:xfrm>
            <a:off x="1544905" y="788668"/>
            <a:ext cx="88702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Κύκλος έρευνας στην Επιστήμη των Πολιτών</a:t>
            </a:r>
            <a:endParaRPr lang="en-GB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114182-2F3D-E243-669A-EB0D4747DF77}"/>
              </a:ext>
            </a:extLst>
          </p:cNvPr>
          <p:cNvSpPr txBox="1"/>
          <p:nvPr/>
        </p:nvSpPr>
        <p:spPr>
          <a:xfrm>
            <a:off x="797653" y="2133191"/>
            <a:ext cx="51099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Μεθοδολογία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l-GR" sz="2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Θέματα ηθικής</a:t>
            </a:r>
            <a:endParaRPr lang="en-GB" sz="25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C7AD4E-D16A-BD07-11F3-38FAFB0DAB78}"/>
              </a:ext>
            </a:extLst>
          </p:cNvPr>
          <p:cNvSpPr txBox="1"/>
          <p:nvPr/>
        </p:nvSpPr>
        <p:spPr>
          <a:xfrm>
            <a:off x="797653" y="2808471"/>
            <a:ext cx="33120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Συλλογή δεδομένων</a:t>
            </a:r>
            <a:endParaRPr lang="en-GB" sz="25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D77F15-90C1-5AB0-EFDB-994063D9EB25}"/>
              </a:ext>
            </a:extLst>
          </p:cNvPr>
          <p:cNvSpPr txBox="1"/>
          <p:nvPr/>
        </p:nvSpPr>
        <p:spPr>
          <a:xfrm>
            <a:off x="797653" y="3527642"/>
            <a:ext cx="38565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Ανάλυση δεδομένων</a:t>
            </a:r>
            <a:endParaRPr lang="en-GB" sz="25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BCADB3-DFBB-74EE-82B5-B130BE6C48CF}"/>
              </a:ext>
            </a:extLst>
          </p:cNvPr>
          <p:cNvSpPr txBox="1"/>
          <p:nvPr/>
        </p:nvSpPr>
        <p:spPr>
          <a:xfrm>
            <a:off x="781540" y="4244075"/>
            <a:ext cx="61021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Ερμηνεία δεδομένων και συμπεράσματα</a:t>
            </a:r>
            <a:endParaRPr lang="en-GB" sz="25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EA99F4-CA0B-6196-3DC8-28524E492800}"/>
              </a:ext>
            </a:extLst>
          </p:cNvPr>
          <p:cNvSpPr txBox="1"/>
          <p:nvPr/>
        </p:nvSpPr>
        <p:spPr>
          <a:xfrm>
            <a:off x="811528" y="4952903"/>
            <a:ext cx="62775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‘Εκθεση δεδομένων και διάχυση 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l-GR" sz="2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Δράση</a:t>
            </a:r>
            <a:endParaRPr lang="en-GB" sz="25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5BAAFA-AB9C-6277-0799-7E61ABA01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861" y="1905097"/>
            <a:ext cx="4817486" cy="30390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1860E5-B51A-640A-9777-FDD7F0545C44}"/>
              </a:ext>
            </a:extLst>
          </p:cNvPr>
          <p:cNvSpPr txBox="1"/>
          <p:nvPr/>
        </p:nvSpPr>
        <p:spPr>
          <a:xfrm>
            <a:off x="797653" y="1541841"/>
            <a:ext cx="8375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Εισαγωγή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l-GR" sz="2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Πλαισιοθέτηση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l-GR" sz="2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Διαμόρφωση προβλήματος</a:t>
            </a:r>
            <a:endParaRPr lang="en-GB" sz="25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600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513E6-527C-EB72-2DDB-43B5118E2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3D5251-0BF8-C4C9-EC79-CF3AAD6BC7A4}"/>
              </a:ext>
            </a:extLst>
          </p:cNvPr>
          <p:cNvSpPr txBox="1"/>
          <p:nvPr/>
        </p:nvSpPr>
        <p:spPr>
          <a:xfrm>
            <a:off x="1558277" y="837279"/>
            <a:ext cx="88702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Υγιεινή διατροφή και αειφόρος διατροφή</a:t>
            </a:r>
            <a:endParaRPr lang="en-GB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DDA12C-FD48-2186-4B37-1DC2FDF6835D}"/>
              </a:ext>
            </a:extLst>
          </p:cNvPr>
          <p:cNvSpPr txBox="1"/>
          <p:nvPr/>
        </p:nvSpPr>
        <p:spPr>
          <a:xfrm>
            <a:off x="6441897" y="5512890"/>
            <a:ext cx="4726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dirty="0"/>
              <a:t>Πυραμίδα Μεσογειακής Διατροφής (Πηγή: Anna Bach-Faig </a:t>
            </a:r>
            <a:r>
              <a:rPr lang="nl-NL" sz="800" dirty="0"/>
              <a:t>et al</a:t>
            </a:r>
            <a:r>
              <a:rPr lang="el-GR" sz="800" dirty="0"/>
              <a:t>., (2011). </a:t>
            </a:r>
            <a:r>
              <a:rPr lang="en-GB" sz="800" dirty="0"/>
              <a:t>Mediterranean diet pyramid today. Science and cultural updates. Public Health Nutrition: 14(12A), 2274–2284</a:t>
            </a:r>
            <a:r>
              <a:rPr lang="el-GR" sz="800" dirty="0"/>
              <a:t>.</a:t>
            </a:r>
            <a:endParaRPr lang="en-NL" sz="800" dirty="0"/>
          </a:p>
        </p:txBody>
      </p:sp>
      <p:pic>
        <p:nvPicPr>
          <p:cNvPr id="4" name="Picture 3" descr="A diagram of a diet pyramid&#10;&#10;AI-generated content may be incorrect.">
            <a:extLst>
              <a:ext uri="{FF2B5EF4-FFF2-40B4-BE49-F238E27FC236}">
                <a16:creationId xmlns:a16="http://schemas.microsoft.com/office/drawing/2014/main" id="{3A26775B-E16A-C30F-D834-1AEF1BE397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773" y="1509821"/>
            <a:ext cx="5398237" cy="39768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7A0F38-9F2F-3FF3-9DD0-5BD4264CC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277" y="1578590"/>
            <a:ext cx="3284675" cy="44421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67DA8A-8334-69D4-E361-36531CCAB867}"/>
              </a:ext>
            </a:extLst>
          </p:cNvPr>
          <p:cNvSpPr txBox="1"/>
          <p:nvPr/>
        </p:nvSpPr>
        <p:spPr>
          <a:xfrm>
            <a:off x="1467493" y="6020721"/>
            <a:ext cx="3375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dirty="0"/>
              <a:t>Πηγή</a:t>
            </a:r>
            <a:r>
              <a:rPr lang="nl-NL" sz="800" dirty="0"/>
              <a:t>: </a:t>
            </a:r>
            <a:r>
              <a:rPr lang="el-GR" sz="800" dirty="0"/>
              <a:t>Εθνικές Οδηγίες Διατροφής και Άσκησης, Εθνική Επιτροπή Διατροφής, Υπουργείο Υγείας Κύπρου, 2008.</a:t>
            </a:r>
            <a:endParaRPr lang="en-NL" sz="800" dirty="0"/>
          </a:p>
        </p:txBody>
      </p:sp>
    </p:spTree>
    <p:extLst>
      <p:ext uri="{BB962C8B-B14F-4D97-AF65-F5344CB8AC3E}">
        <p14:creationId xmlns:p14="http://schemas.microsoft.com/office/powerpoint/2010/main" val="145281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03724-72C4-EA86-90B9-B8DC1E8C2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C5A6D-28A0-1875-743A-24E78AB26127}"/>
              </a:ext>
            </a:extLst>
          </p:cNvPr>
          <p:cNvSpPr txBox="1"/>
          <p:nvPr/>
        </p:nvSpPr>
        <p:spPr>
          <a:xfrm>
            <a:off x="1558277" y="837279"/>
            <a:ext cx="88702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Επεξεργασμένα τρόφιμα</a:t>
            </a:r>
            <a:r>
              <a:rPr lang="en-GB" sz="2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l-GR" sz="2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Χρήσιμες πληροφορίες</a:t>
            </a:r>
            <a:endParaRPr lang="en-GB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5306A7-DA23-496C-08AB-DD8282076487}"/>
              </a:ext>
            </a:extLst>
          </p:cNvPr>
          <p:cNvSpPr txBox="1"/>
          <p:nvPr/>
        </p:nvSpPr>
        <p:spPr>
          <a:xfrm>
            <a:off x="684576" y="2014793"/>
            <a:ext cx="10822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https://www.eufic.org/en/food-production/article/understanding-food-processing-examples-benefits-and-risks/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5D3CA1-10E2-B7D3-3CBB-4028F6EE4D90}"/>
              </a:ext>
            </a:extLst>
          </p:cNvPr>
          <p:cNvSpPr txBox="1"/>
          <p:nvPr/>
        </p:nvSpPr>
        <p:spPr>
          <a:xfrm>
            <a:off x="684576" y="1537739"/>
            <a:ext cx="10822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Κατανοώντας την επεξεργασία των τροφίμων</a:t>
            </a:r>
            <a:r>
              <a:rPr lang="en-GB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l-GR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Παραδείγματα, οφέλη και ρίσκα</a:t>
            </a:r>
            <a:endParaRPr lang="en-GB" sz="20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927CD2-D72F-50A6-7060-55E80180A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76" y="2537717"/>
            <a:ext cx="5620650" cy="31595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121F4B-BD8A-A915-C0FF-F309BC9B2F0C}"/>
              </a:ext>
            </a:extLst>
          </p:cNvPr>
          <p:cNvSpPr txBox="1"/>
          <p:nvPr/>
        </p:nvSpPr>
        <p:spPr>
          <a:xfrm>
            <a:off x="684576" y="5697254"/>
            <a:ext cx="552101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l-GR" sz="1000" dirty="0">
                <a:latin typeface="Arial" panose="020B0604020202020204" pitchFamily="34" charset="0"/>
              </a:rPr>
              <a:t>Πηγή</a:t>
            </a:r>
            <a:r>
              <a:rPr lang="en-GB" sz="1000" dirty="0">
                <a:latin typeface="Arial" panose="020B0604020202020204" pitchFamily="34" charset="0"/>
              </a:rPr>
              <a:t>: </a:t>
            </a: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https://www.health.harvard.edu/blog/what-are-ultra-processed-foods-and-are-they-bad-for-our-health-2020010918605</a:t>
            </a:r>
            <a:endParaRPr lang="en-GB" sz="1000" b="0" dirty="0">
              <a:effectLst/>
            </a:endParaRPr>
          </a:p>
          <a:p>
            <a:endParaRPr lang="en-NL" sz="1000" dirty="0"/>
          </a:p>
        </p:txBody>
      </p:sp>
    </p:spTree>
    <p:extLst>
      <p:ext uri="{BB962C8B-B14F-4D97-AF65-F5344CB8AC3E}">
        <p14:creationId xmlns:p14="http://schemas.microsoft.com/office/powerpoint/2010/main" val="732818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D536F-6666-F4B9-261D-609722C71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7AA128-A9A0-0EF6-5000-69386F53ABD0}"/>
              </a:ext>
            </a:extLst>
          </p:cNvPr>
          <p:cNvSpPr txBox="1"/>
          <p:nvPr/>
        </p:nvSpPr>
        <p:spPr>
          <a:xfrm>
            <a:off x="669768" y="1501307"/>
            <a:ext cx="5099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Τί είναι το υγιεινό φαγητό</a:t>
            </a:r>
            <a:r>
              <a:rPr lang="nl-NL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BBFE23-4673-A09B-6C20-54F57F68E080}"/>
              </a:ext>
            </a:extLst>
          </p:cNvPr>
          <p:cNvSpPr txBox="1"/>
          <p:nvPr/>
        </p:nvSpPr>
        <p:spPr>
          <a:xfrm>
            <a:off x="6422869" y="1501307"/>
            <a:ext cx="5099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Τί είναι το αειφόρο φαγητό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FF9852-D872-F241-A463-006B9423D1F3}"/>
              </a:ext>
            </a:extLst>
          </p:cNvPr>
          <p:cNvSpPr txBox="1"/>
          <p:nvPr/>
        </p:nvSpPr>
        <p:spPr>
          <a:xfrm>
            <a:off x="1057275" y="1809215"/>
            <a:ext cx="4324350" cy="4619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2F041A-C703-FCEB-D533-71F3CBCE5DB2}"/>
              </a:ext>
            </a:extLst>
          </p:cNvPr>
          <p:cNvSpPr txBox="1"/>
          <p:nvPr/>
        </p:nvSpPr>
        <p:spPr>
          <a:xfrm>
            <a:off x="797653" y="2010578"/>
            <a:ext cx="4324350" cy="39703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N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53118F-7C93-FBD7-A15F-AA6F05323FF4}"/>
              </a:ext>
            </a:extLst>
          </p:cNvPr>
          <p:cNvSpPr txBox="1"/>
          <p:nvPr/>
        </p:nvSpPr>
        <p:spPr>
          <a:xfrm>
            <a:off x="6465028" y="2010578"/>
            <a:ext cx="4324350" cy="39703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BF08A3-CC53-5BA6-2804-768679F9D54E}"/>
              </a:ext>
            </a:extLst>
          </p:cNvPr>
          <p:cNvSpPr txBox="1"/>
          <p:nvPr/>
        </p:nvSpPr>
        <p:spPr>
          <a:xfrm>
            <a:off x="558515" y="658925"/>
            <a:ext cx="10230863" cy="4770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500" b="1" i="0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Πλαιδιοθέτηση και προσδιορισμός του προβλήματος</a:t>
            </a:r>
            <a:endParaRPr lang="en-GB" sz="2500" b="1" i="0" strike="noStrike" kern="1200" cap="none" spc="0" baseline="0" dirty="0">
              <a:solidFill>
                <a:srgbClr val="000000"/>
              </a:solidFill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78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MPETU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E9807"/>
      </a:accent1>
      <a:accent2>
        <a:srgbClr val="FF080D"/>
      </a:accent2>
      <a:accent3>
        <a:srgbClr val="FEEF06"/>
      </a:accent3>
      <a:accent4>
        <a:srgbClr val="3FC91E"/>
      </a:accent4>
      <a:accent5>
        <a:srgbClr val="2AC1F8"/>
      </a:accent5>
      <a:accent6>
        <a:srgbClr val="093FF3"/>
      </a:accent6>
      <a:hlink>
        <a:srgbClr val="FE9807"/>
      </a:hlink>
      <a:folHlink>
        <a:srgbClr val="FF080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3524</TotalTime>
  <Words>907</Words>
  <Application>Microsoft Office PowerPoint</Application>
  <PresentationFormat>Widescreen</PresentationFormat>
  <Paragraphs>127</Paragraphs>
  <Slides>17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Aptos</vt:lpstr>
      <vt:lpstr>Georgia</vt:lpstr>
      <vt:lpstr>Nunito</vt:lpstr>
      <vt:lpstr>Montserrat</vt:lpstr>
      <vt:lpstr>Calibri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Maria Neocleous Maliotou</dc:creator>
  <cp:lastModifiedBy>Maria Neocleous Maliotou</cp:lastModifiedBy>
  <cp:revision>486</cp:revision>
  <dcterms:modified xsi:type="dcterms:W3CDTF">2025-09-05T09:46:46Z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0x010100F849F356AC6EE8418CE2535143C31334</vt:lpwstr>
  </property>
</Properties>
</file>